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 id="257" r:id="rId3"/>
    <p:sldId id="260" r:id="rId4"/>
    <p:sldId id="334" r:id="rId5"/>
    <p:sldId id="335" r:id="rId6"/>
    <p:sldId id="336" r:id="rId7"/>
    <p:sldId id="261" r:id="rId8"/>
    <p:sldId id="312" r:id="rId9"/>
    <p:sldId id="277" r:id="rId10"/>
    <p:sldId id="299" r:id="rId11"/>
    <p:sldId id="315" r:id="rId12"/>
    <p:sldId id="317" r:id="rId13"/>
    <p:sldId id="316" r:id="rId14"/>
    <p:sldId id="319" r:id="rId15"/>
    <p:sldId id="318" r:id="rId16"/>
    <p:sldId id="320" r:id="rId17"/>
    <p:sldId id="300" r:id="rId18"/>
    <p:sldId id="311" r:id="rId19"/>
    <p:sldId id="330" r:id="rId20"/>
    <p:sldId id="331" r:id="rId21"/>
    <p:sldId id="322" r:id="rId22"/>
    <p:sldId id="332" r:id="rId23"/>
    <p:sldId id="298" r:id="rId24"/>
    <p:sldId id="324" r:id="rId25"/>
    <p:sldId id="325" r:id="rId26"/>
    <p:sldId id="333" r:id="rId27"/>
    <p:sldId id="328" r:id="rId28"/>
    <p:sldId id="329" r:id="rId29"/>
    <p:sldId id="292" r:id="rId30"/>
    <p:sldId id="326" r:id="rId31"/>
    <p:sldId id="327" r:id="rId32"/>
    <p:sldId id="271" r:id="rId33"/>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0F2E"/>
    <a:srgbClr val="2831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647" autoAdjust="0"/>
    <p:restoredTop sz="94660"/>
  </p:normalViewPr>
  <p:slideViewPr>
    <p:cSldViewPr snapToGrid="0">
      <p:cViewPr varScale="1">
        <p:scale>
          <a:sx n="91" d="100"/>
          <a:sy n="91" d="100"/>
        </p:scale>
        <p:origin x="245" y="77"/>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9"/>
        <p:cNvGrpSpPr/>
        <p:nvPr/>
      </p:nvGrpSpPr>
      <p:grpSpPr>
        <a:xfrm>
          <a:off x="0" y="0"/>
          <a:ext cx="0" cy="0"/>
          <a:chOff x="0" y="0"/>
          <a:chExt cx="0" cy="0"/>
        </a:xfrm>
      </p:grpSpPr>
      <p:sp>
        <p:nvSpPr>
          <p:cNvPr id="10" name="Google Shape;10;p2"/>
          <p:cNvSpPr/>
          <p:nvPr/>
        </p:nvSpPr>
        <p:spPr>
          <a:xfrm rot="5400000">
            <a:off x="10000400" y="673"/>
            <a:ext cx="2191600" cy="2191600"/>
          </a:xfrm>
          <a:prstGeom prst="diagStripe">
            <a:avLst>
              <a:gd name="adj" fmla="val 0"/>
            </a:avLst>
          </a:prstGeom>
          <a:solidFill>
            <a:schemeClr val="lt1">
              <a:alpha val="303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11" name="Google Shape;11;p2"/>
          <p:cNvGrpSpPr/>
          <p:nvPr/>
        </p:nvGrpSpPr>
        <p:grpSpPr>
          <a:xfrm>
            <a:off x="1" y="654"/>
            <a:ext cx="6871607" cy="6845865"/>
            <a:chOff x="0" y="75"/>
            <a:chExt cx="5153705" cy="5152950"/>
          </a:xfrm>
        </p:grpSpPr>
        <p:sp>
          <p:nvSpPr>
            <p:cNvPr id="12" name="Google Shape;12;p2"/>
            <p:cNvSpPr/>
            <p:nvPr/>
          </p:nvSpPr>
          <p:spPr>
            <a:xfrm rot="-5400000">
              <a:off x="455" y="-225"/>
              <a:ext cx="5152800" cy="5153700"/>
            </a:xfrm>
            <a:prstGeom prst="diagStripe">
              <a:avLst>
                <a:gd name="adj" fmla="val 50000"/>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 name="Google Shape;13;p2"/>
            <p:cNvSpPr/>
            <p:nvPr/>
          </p:nvSpPr>
          <p:spPr>
            <a:xfrm rot="-5400000">
              <a:off x="150" y="1145825"/>
              <a:ext cx="3996600" cy="3996900"/>
            </a:xfrm>
            <a:prstGeom prst="diagStripe">
              <a:avLst>
                <a:gd name="adj" fmla="val 58774"/>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 name="Google Shape;14;p2"/>
            <p:cNvSpPr/>
            <p:nvPr/>
          </p:nvSpPr>
          <p:spPr>
            <a:xfrm rot="-5400000">
              <a:off x="1646" y="-75"/>
              <a:ext cx="2299800" cy="23001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 name="Google Shape;15;p2"/>
            <p:cNvSpPr/>
            <p:nvPr/>
          </p:nvSpPr>
          <p:spPr>
            <a:xfrm flipH="1">
              <a:off x="652821" y="590035"/>
              <a:ext cx="2300100" cy="2299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6" name="Google Shape;16;p2"/>
          <p:cNvSpPr txBox="1">
            <a:spLocks noGrp="1"/>
          </p:cNvSpPr>
          <p:nvPr>
            <p:ph type="ctrTitle"/>
          </p:nvPr>
        </p:nvSpPr>
        <p:spPr>
          <a:xfrm>
            <a:off x="4716200" y="2104533"/>
            <a:ext cx="6690000" cy="2105200"/>
          </a:xfrm>
          <a:prstGeom prst="rect">
            <a:avLst/>
          </a:prstGeom>
        </p:spPr>
        <p:txBody>
          <a:bodyPr spcFirstLastPara="1" wrap="square" lIns="91425" tIns="91425" rIns="91425" bIns="91425" anchor="t" anchorCtr="0">
            <a:normAutofit/>
          </a:bodyPr>
          <a:lstStyle>
            <a:lvl1pPr lvl="0">
              <a:spcBef>
                <a:spcPts val="0"/>
              </a:spcBef>
              <a:spcAft>
                <a:spcPts val="0"/>
              </a:spcAft>
              <a:buSzPts val="4000"/>
              <a:buNone/>
              <a:defRPr sz="5333"/>
            </a:lvl1pPr>
            <a:lvl2pPr lvl="1">
              <a:spcBef>
                <a:spcPts val="0"/>
              </a:spcBef>
              <a:spcAft>
                <a:spcPts val="0"/>
              </a:spcAft>
              <a:buSzPts val="4000"/>
              <a:buNone/>
              <a:defRPr sz="5333"/>
            </a:lvl2pPr>
            <a:lvl3pPr lvl="2">
              <a:spcBef>
                <a:spcPts val="0"/>
              </a:spcBef>
              <a:spcAft>
                <a:spcPts val="0"/>
              </a:spcAft>
              <a:buSzPts val="4000"/>
              <a:buNone/>
              <a:defRPr sz="5333"/>
            </a:lvl3pPr>
            <a:lvl4pPr lvl="3">
              <a:spcBef>
                <a:spcPts val="0"/>
              </a:spcBef>
              <a:spcAft>
                <a:spcPts val="0"/>
              </a:spcAft>
              <a:buSzPts val="4000"/>
              <a:buNone/>
              <a:defRPr sz="5333"/>
            </a:lvl4pPr>
            <a:lvl5pPr lvl="4">
              <a:spcBef>
                <a:spcPts val="0"/>
              </a:spcBef>
              <a:spcAft>
                <a:spcPts val="0"/>
              </a:spcAft>
              <a:buSzPts val="4000"/>
              <a:buNone/>
              <a:defRPr sz="5333"/>
            </a:lvl5pPr>
            <a:lvl6pPr lvl="5">
              <a:spcBef>
                <a:spcPts val="0"/>
              </a:spcBef>
              <a:spcAft>
                <a:spcPts val="0"/>
              </a:spcAft>
              <a:buSzPts val="4000"/>
              <a:buNone/>
              <a:defRPr sz="5333"/>
            </a:lvl6pPr>
            <a:lvl7pPr lvl="6">
              <a:spcBef>
                <a:spcPts val="0"/>
              </a:spcBef>
              <a:spcAft>
                <a:spcPts val="0"/>
              </a:spcAft>
              <a:buSzPts val="4000"/>
              <a:buNone/>
              <a:defRPr sz="5333"/>
            </a:lvl7pPr>
            <a:lvl8pPr lvl="7">
              <a:spcBef>
                <a:spcPts val="0"/>
              </a:spcBef>
              <a:spcAft>
                <a:spcPts val="0"/>
              </a:spcAft>
              <a:buSzPts val="4000"/>
              <a:buNone/>
              <a:defRPr sz="5333"/>
            </a:lvl8pPr>
            <a:lvl9pPr lvl="8">
              <a:spcBef>
                <a:spcPts val="0"/>
              </a:spcBef>
              <a:spcAft>
                <a:spcPts val="0"/>
              </a:spcAft>
              <a:buSzPts val="4000"/>
              <a:buNone/>
              <a:defRPr sz="5333"/>
            </a:lvl9pPr>
          </a:lstStyle>
          <a:p>
            <a:r>
              <a:rPr lang="en-US"/>
              <a:t>Click to edit Master title style</a:t>
            </a:r>
            <a:endParaRPr/>
          </a:p>
        </p:txBody>
      </p:sp>
      <p:sp>
        <p:nvSpPr>
          <p:cNvPr id="17" name="Google Shape;17;p2"/>
          <p:cNvSpPr txBox="1">
            <a:spLocks noGrp="1"/>
          </p:cNvSpPr>
          <p:nvPr>
            <p:ph type="subTitle" idx="1"/>
          </p:nvPr>
        </p:nvSpPr>
        <p:spPr>
          <a:xfrm>
            <a:off x="6778600" y="5233233"/>
            <a:ext cx="4627600" cy="6748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733"/>
            </a:lvl2pPr>
            <a:lvl3pPr lvl="2">
              <a:lnSpc>
                <a:spcPct val="100000"/>
              </a:lnSpc>
              <a:spcBef>
                <a:spcPts val="0"/>
              </a:spcBef>
              <a:spcAft>
                <a:spcPts val="0"/>
              </a:spcAft>
              <a:buSzPts val="1300"/>
              <a:buNone/>
              <a:defRPr sz="1733"/>
            </a:lvl3pPr>
            <a:lvl4pPr lvl="3">
              <a:lnSpc>
                <a:spcPct val="100000"/>
              </a:lnSpc>
              <a:spcBef>
                <a:spcPts val="0"/>
              </a:spcBef>
              <a:spcAft>
                <a:spcPts val="0"/>
              </a:spcAft>
              <a:buSzPts val="1300"/>
              <a:buNone/>
              <a:defRPr sz="1733"/>
            </a:lvl4pPr>
            <a:lvl5pPr lvl="4">
              <a:lnSpc>
                <a:spcPct val="100000"/>
              </a:lnSpc>
              <a:spcBef>
                <a:spcPts val="0"/>
              </a:spcBef>
              <a:spcAft>
                <a:spcPts val="0"/>
              </a:spcAft>
              <a:buSzPts val="1300"/>
              <a:buNone/>
              <a:defRPr sz="1733"/>
            </a:lvl5pPr>
            <a:lvl6pPr lvl="5">
              <a:lnSpc>
                <a:spcPct val="100000"/>
              </a:lnSpc>
              <a:spcBef>
                <a:spcPts val="0"/>
              </a:spcBef>
              <a:spcAft>
                <a:spcPts val="0"/>
              </a:spcAft>
              <a:buSzPts val="1300"/>
              <a:buNone/>
              <a:defRPr sz="1733"/>
            </a:lvl6pPr>
            <a:lvl7pPr lvl="6">
              <a:lnSpc>
                <a:spcPct val="100000"/>
              </a:lnSpc>
              <a:spcBef>
                <a:spcPts val="0"/>
              </a:spcBef>
              <a:spcAft>
                <a:spcPts val="0"/>
              </a:spcAft>
              <a:buSzPts val="1300"/>
              <a:buNone/>
              <a:defRPr sz="1733"/>
            </a:lvl7pPr>
            <a:lvl8pPr lvl="7">
              <a:lnSpc>
                <a:spcPct val="100000"/>
              </a:lnSpc>
              <a:spcBef>
                <a:spcPts val="0"/>
              </a:spcBef>
              <a:spcAft>
                <a:spcPts val="0"/>
              </a:spcAft>
              <a:buSzPts val="1300"/>
              <a:buNone/>
              <a:defRPr sz="1733"/>
            </a:lvl8pPr>
            <a:lvl9pPr lvl="8">
              <a:lnSpc>
                <a:spcPct val="100000"/>
              </a:lnSpc>
              <a:spcBef>
                <a:spcPts val="0"/>
              </a:spcBef>
              <a:spcAft>
                <a:spcPts val="0"/>
              </a:spcAft>
              <a:buSzPts val="1300"/>
              <a:buNone/>
              <a:defRPr sz="1733"/>
            </a:lvl9pPr>
          </a:lstStyle>
          <a:p>
            <a:r>
              <a:rPr lang="en-US"/>
              <a:t>Click to edit Master subtitle style</a:t>
            </a:r>
            <a:endParaRPr/>
          </a:p>
        </p:txBody>
      </p:sp>
      <p:sp>
        <p:nvSpPr>
          <p:cNvPr id="18" name="Google Shape;18;p2"/>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330EA680-D336-4FF7-8B7A-9848BB0A1C32}" type="slidenum">
              <a:rPr lang="en-US" smtClean="0"/>
              <a:t>‹#›</a:t>
            </a:fld>
            <a:endParaRPr lang="en-US"/>
          </a:p>
        </p:txBody>
      </p:sp>
    </p:spTree>
    <p:extLst>
      <p:ext uri="{BB962C8B-B14F-4D97-AF65-F5344CB8AC3E}">
        <p14:creationId xmlns:p14="http://schemas.microsoft.com/office/powerpoint/2010/main" val="2874063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9"/>
        <p:cNvGrpSpPr/>
        <p:nvPr/>
      </p:nvGrpSpPr>
      <p:grpSpPr>
        <a:xfrm>
          <a:off x="0" y="0"/>
          <a:ext cx="0" cy="0"/>
          <a:chOff x="0" y="0"/>
          <a:chExt cx="0" cy="0"/>
        </a:xfrm>
      </p:grpSpPr>
      <p:grpSp>
        <p:nvGrpSpPr>
          <p:cNvPr id="20" name="Google Shape;20;p3"/>
          <p:cNvGrpSpPr/>
          <p:nvPr/>
        </p:nvGrpSpPr>
        <p:grpSpPr>
          <a:xfrm>
            <a:off x="5875200" y="1"/>
            <a:ext cx="6316800" cy="6857420"/>
            <a:chOff x="4406400" y="0"/>
            <a:chExt cx="4737600" cy="5143065"/>
          </a:xfrm>
        </p:grpSpPr>
        <p:sp>
          <p:nvSpPr>
            <p:cNvPr id="21" name="Google Shape;21;p3"/>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 name="Google Shape;22;p3"/>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 name="Google Shape;23;p3"/>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 name="Google Shape;24;p3"/>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 name="Google Shape;25;p3"/>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 name="Google Shape;26;p3"/>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 name="Google Shape;27;p3"/>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 name="Google Shape;28;p3"/>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 name="Google Shape;29;p3"/>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 name="Google Shape;30;p3"/>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 name="Google Shape;31;p3"/>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 name="Google Shape;32;p3"/>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 name="Google Shape;33;p3"/>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 name="Google Shape;34;p3"/>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 name="Google Shape;35;p3"/>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 name="Google Shape;36;p3"/>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 name="Google Shape;37;p3"/>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 name="Google Shape;38;p3"/>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39" name="Google Shape;39;p3"/>
          <p:cNvSpPr txBox="1">
            <a:spLocks noGrp="1"/>
          </p:cNvSpPr>
          <p:nvPr>
            <p:ph type="title"/>
          </p:nvPr>
        </p:nvSpPr>
        <p:spPr>
          <a:xfrm>
            <a:off x="1098467" y="2737333"/>
            <a:ext cx="6116000" cy="1531600"/>
          </a:xfrm>
          <a:prstGeom prst="rect">
            <a:avLst/>
          </a:prstGeom>
        </p:spPr>
        <p:txBody>
          <a:bodyPr spcFirstLastPara="1" wrap="square" lIns="91425" tIns="91425" rIns="91425" bIns="91425" anchor="ctr"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a:t>Click to edit Master title style</a:t>
            </a:r>
            <a:endParaRPr/>
          </a:p>
        </p:txBody>
      </p:sp>
      <p:sp>
        <p:nvSpPr>
          <p:cNvPr id="40" name="Google Shape;40;p3"/>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330EA680-D336-4FF7-8B7A-9848BB0A1C32}" type="slidenum">
              <a:rPr lang="en-US" smtClean="0"/>
              <a:t>‹#›</a:t>
            </a:fld>
            <a:endParaRPr lang="en-US"/>
          </a:p>
        </p:txBody>
      </p:sp>
    </p:spTree>
    <p:extLst>
      <p:ext uri="{BB962C8B-B14F-4D97-AF65-F5344CB8AC3E}">
        <p14:creationId xmlns:p14="http://schemas.microsoft.com/office/powerpoint/2010/main" val="11598160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48"/>
        <p:cNvGrpSpPr/>
        <p:nvPr/>
      </p:nvGrpSpPr>
      <p:grpSpPr>
        <a:xfrm>
          <a:off x="0" y="0"/>
          <a:ext cx="0" cy="0"/>
          <a:chOff x="0" y="0"/>
          <a:chExt cx="0" cy="0"/>
        </a:xfrm>
      </p:grpSpPr>
      <p:grpSp>
        <p:nvGrpSpPr>
          <p:cNvPr id="49" name="Google Shape;49;p5"/>
          <p:cNvGrpSpPr/>
          <p:nvPr/>
        </p:nvGrpSpPr>
        <p:grpSpPr>
          <a:xfrm>
            <a:off x="0" y="508002"/>
            <a:ext cx="1383800" cy="1355049"/>
            <a:chOff x="0" y="381001"/>
            <a:chExt cx="1037850" cy="1016287"/>
          </a:xfrm>
        </p:grpSpPr>
        <p:sp>
          <p:nvSpPr>
            <p:cNvPr id="50" name="Google Shape;50;p5"/>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1" name="Google Shape;51;p5"/>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52" name="Google Shape;52;p5"/>
          <p:cNvSpPr txBox="1">
            <a:spLocks noGrp="1"/>
          </p:cNvSpPr>
          <p:nvPr>
            <p:ph type="title"/>
          </p:nvPr>
        </p:nvSpPr>
        <p:spPr>
          <a:xfrm>
            <a:off x="1730000" y="525000"/>
            <a:ext cx="9385200" cy="12188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3200"/>
            </a:lvl1pPr>
            <a:lvl2pPr lvl="1">
              <a:spcBef>
                <a:spcPts val="0"/>
              </a:spcBef>
              <a:spcAft>
                <a:spcPts val="0"/>
              </a:spcAft>
              <a:buSzPts val="2400"/>
              <a:buNone/>
              <a:defRPr sz="3200"/>
            </a:lvl2pPr>
            <a:lvl3pPr lvl="2">
              <a:spcBef>
                <a:spcPts val="0"/>
              </a:spcBef>
              <a:spcAft>
                <a:spcPts val="0"/>
              </a:spcAft>
              <a:buSzPts val="2400"/>
              <a:buNone/>
              <a:defRPr sz="3200"/>
            </a:lvl3pPr>
            <a:lvl4pPr lvl="3">
              <a:spcBef>
                <a:spcPts val="0"/>
              </a:spcBef>
              <a:spcAft>
                <a:spcPts val="0"/>
              </a:spcAft>
              <a:buSzPts val="2400"/>
              <a:buNone/>
              <a:defRPr sz="3200"/>
            </a:lvl4pPr>
            <a:lvl5pPr lvl="4">
              <a:spcBef>
                <a:spcPts val="0"/>
              </a:spcBef>
              <a:spcAft>
                <a:spcPts val="0"/>
              </a:spcAft>
              <a:buSzPts val="2400"/>
              <a:buNone/>
              <a:defRPr sz="3200"/>
            </a:lvl5pPr>
            <a:lvl6pPr lvl="5">
              <a:spcBef>
                <a:spcPts val="0"/>
              </a:spcBef>
              <a:spcAft>
                <a:spcPts val="0"/>
              </a:spcAft>
              <a:buSzPts val="2400"/>
              <a:buNone/>
              <a:defRPr sz="3200"/>
            </a:lvl6pPr>
            <a:lvl7pPr lvl="6">
              <a:spcBef>
                <a:spcPts val="0"/>
              </a:spcBef>
              <a:spcAft>
                <a:spcPts val="0"/>
              </a:spcAft>
              <a:buSzPts val="2400"/>
              <a:buNone/>
              <a:defRPr sz="3200"/>
            </a:lvl7pPr>
            <a:lvl8pPr lvl="7">
              <a:spcBef>
                <a:spcPts val="0"/>
              </a:spcBef>
              <a:spcAft>
                <a:spcPts val="0"/>
              </a:spcAft>
              <a:buSzPts val="2400"/>
              <a:buNone/>
              <a:defRPr sz="3200"/>
            </a:lvl8pPr>
            <a:lvl9pPr lvl="8">
              <a:spcBef>
                <a:spcPts val="0"/>
              </a:spcBef>
              <a:spcAft>
                <a:spcPts val="0"/>
              </a:spcAft>
              <a:buSzPts val="2400"/>
              <a:buNone/>
              <a:defRPr sz="3200"/>
            </a:lvl9pPr>
          </a:lstStyle>
          <a:p>
            <a:r>
              <a:rPr lang="en-US"/>
              <a:t>Click to edit Master title style</a:t>
            </a:r>
            <a:endParaRPr/>
          </a:p>
        </p:txBody>
      </p:sp>
      <p:sp>
        <p:nvSpPr>
          <p:cNvPr id="53" name="Google Shape;53;p5"/>
          <p:cNvSpPr txBox="1">
            <a:spLocks noGrp="1"/>
          </p:cNvSpPr>
          <p:nvPr>
            <p:ph type="body" idx="1"/>
          </p:nvPr>
        </p:nvSpPr>
        <p:spPr>
          <a:xfrm>
            <a:off x="1730000" y="2090067"/>
            <a:ext cx="4537600" cy="3881600"/>
          </a:xfrm>
          <a:prstGeom prst="rect">
            <a:avLst/>
          </a:prstGeom>
        </p:spPr>
        <p:txBody>
          <a:bodyPr spcFirstLastPara="1" wrap="square" lIns="91425" tIns="91425" rIns="91425" bIns="91425" anchor="t" anchorCtr="0">
            <a:normAutofit/>
          </a:bodyPr>
          <a:lstStyle>
            <a:lvl1pPr marL="609585" lvl="0" indent="-414856">
              <a:spcBef>
                <a:spcPts val="0"/>
              </a:spcBef>
              <a:spcAft>
                <a:spcPts val="0"/>
              </a:spcAft>
              <a:buSzPts val="1300"/>
              <a:buChar char="●"/>
              <a:defRPr/>
            </a:lvl1pPr>
            <a:lvl2pPr marL="1219170" lvl="1" indent="-397923">
              <a:spcBef>
                <a:spcPts val="0"/>
              </a:spcBef>
              <a:spcAft>
                <a:spcPts val="0"/>
              </a:spcAft>
              <a:buSzPts val="1100"/>
              <a:buChar char="○"/>
              <a:defRPr/>
            </a:lvl2pPr>
            <a:lvl3pPr marL="1828754" lvl="2" indent="-397923">
              <a:spcBef>
                <a:spcPts val="0"/>
              </a:spcBef>
              <a:spcAft>
                <a:spcPts val="0"/>
              </a:spcAft>
              <a:buSzPts val="1100"/>
              <a:buChar char="■"/>
              <a:defRPr/>
            </a:lvl3pPr>
            <a:lvl4pPr marL="2438339" lvl="3" indent="-397923">
              <a:spcBef>
                <a:spcPts val="0"/>
              </a:spcBef>
              <a:spcAft>
                <a:spcPts val="0"/>
              </a:spcAft>
              <a:buSzPts val="1100"/>
              <a:buChar char="●"/>
              <a:defRPr/>
            </a:lvl4pPr>
            <a:lvl5pPr marL="3047924" lvl="4" indent="-397923">
              <a:spcBef>
                <a:spcPts val="0"/>
              </a:spcBef>
              <a:spcAft>
                <a:spcPts val="0"/>
              </a:spcAft>
              <a:buSzPts val="1100"/>
              <a:buChar char="○"/>
              <a:defRPr/>
            </a:lvl5pPr>
            <a:lvl6pPr marL="3657509" lvl="5" indent="-397923">
              <a:spcBef>
                <a:spcPts val="0"/>
              </a:spcBef>
              <a:spcAft>
                <a:spcPts val="0"/>
              </a:spcAft>
              <a:buSzPts val="1100"/>
              <a:buChar char="■"/>
              <a:defRPr/>
            </a:lvl6pPr>
            <a:lvl7pPr marL="4267093" lvl="6" indent="-397923">
              <a:spcBef>
                <a:spcPts val="0"/>
              </a:spcBef>
              <a:spcAft>
                <a:spcPts val="0"/>
              </a:spcAft>
              <a:buSzPts val="1100"/>
              <a:buChar char="●"/>
              <a:defRPr/>
            </a:lvl7pPr>
            <a:lvl8pPr marL="4876678" lvl="7" indent="-397923">
              <a:spcBef>
                <a:spcPts val="0"/>
              </a:spcBef>
              <a:spcAft>
                <a:spcPts val="0"/>
              </a:spcAft>
              <a:buSzPts val="1100"/>
              <a:buChar char="○"/>
              <a:defRPr/>
            </a:lvl8pPr>
            <a:lvl9pPr marL="5486263" lvl="8" indent="-397923">
              <a:spcBef>
                <a:spcPts val="0"/>
              </a:spcBef>
              <a:spcAft>
                <a:spcPts val="0"/>
              </a:spcAft>
              <a:buSzPts val="1100"/>
              <a:buChar char="■"/>
              <a:defRPr/>
            </a:lvl9pPr>
          </a:lstStyle>
          <a:p>
            <a:pPr lvl="0"/>
            <a:r>
              <a:rPr lang="en-US"/>
              <a:t>Click to edit Master text styles</a:t>
            </a:r>
          </a:p>
        </p:txBody>
      </p:sp>
      <p:sp>
        <p:nvSpPr>
          <p:cNvPr id="54" name="Google Shape;54;p5"/>
          <p:cNvSpPr txBox="1">
            <a:spLocks noGrp="1"/>
          </p:cNvSpPr>
          <p:nvPr>
            <p:ph type="body" idx="2"/>
          </p:nvPr>
        </p:nvSpPr>
        <p:spPr>
          <a:xfrm>
            <a:off x="6577628" y="2090067"/>
            <a:ext cx="4537600" cy="3881600"/>
          </a:xfrm>
          <a:prstGeom prst="rect">
            <a:avLst/>
          </a:prstGeom>
        </p:spPr>
        <p:txBody>
          <a:bodyPr spcFirstLastPara="1" wrap="square" lIns="91425" tIns="91425" rIns="91425" bIns="91425" anchor="t" anchorCtr="0">
            <a:normAutofit/>
          </a:bodyPr>
          <a:lstStyle>
            <a:lvl1pPr marL="609585" lvl="0" indent="-414856">
              <a:spcBef>
                <a:spcPts val="0"/>
              </a:spcBef>
              <a:spcAft>
                <a:spcPts val="0"/>
              </a:spcAft>
              <a:buSzPts val="1300"/>
              <a:buChar char="●"/>
              <a:defRPr/>
            </a:lvl1pPr>
            <a:lvl2pPr marL="1219170" lvl="1" indent="-397923">
              <a:spcBef>
                <a:spcPts val="0"/>
              </a:spcBef>
              <a:spcAft>
                <a:spcPts val="0"/>
              </a:spcAft>
              <a:buSzPts val="1100"/>
              <a:buChar char="○"/>
              <a:defRPr/>
            </a:lvl2pPr>
            <a:lvl3pPr marL="1828754" lvl="2" indent="-397923">
              <a:spcBef>
                <a:spcPts val="0"/>
              </a:spcBef>
              <a:spcAft>
                <a:spcPts val="0"/>
              </a:spcAft>
              <a:buSzPts val="1100"/>
              <a:buChar char="■"/>
              <a:defRPr/>
            </a:lvl3pPr>
            <a:lvl4pPr marL="2438339" lvl="3" indent="-397923">
              <a:spcBef>
                <a:spcPts val="0"/>
              </a:spcBef>
              <a:spcAft>
                <a:spcPts val="0"/>
              </a:spcAft>
              <a:buSzPts val="1100"/>
              <a:buChar char="●"/>
              <a:defRPr/>
            </a:lvl4pPr>
            <a:lvl5pPr marL="3047924" lvl="4" indent="-397923">
              <a:spcBef>
                <a:spcPts val="0"/>
              </a:spcBef>
              <a:spcAft>
                <a:spcPts val="0"/>
              </a:spcAft>
              <a:buSzPts val="1100"/>
              <a:buChar char="○"/>
              <a:defRPr/>
            </a:lvl5pPr>
            <a:lvl6pPr marL="3657509" lvl="5" indent="-397923">
              <a:spcBef>
                <a:spcPts val="0"/>
              </a:spcBef>
              <a:spcAft>
                <a:spcPts val="0"/>
              </a:spcAft>
              <a:buSzPts val="1100"/>
              <a:buChar char="■"/>
              <a:defRPr/>
            </a:lvl6pPr>
            <a:lvl7pPr marL="4267093" lvl="6" indent="-397923">
              <a:spcBef>
                <a:spcPts val="0"/>
              </a:spcBef>
              <a:spcAft>
                <a:spcPts val="0"/>
              </a:spcAft>
              <a:buSzPts val="1100"/>
              <a:buChar char="●"/>
              <a:defRPr/>
            </a:lvl7pPr>
            <a:lvl8pPr marL="4876678" lvl="7" indent="-397923">
              <a:spcBef>
                <a:spcPts val="0"/>
              </a:spcBef>
              <a:spcAft>
                <a:spcPts val="0"/>
              </a:spcAft>
              <a:buSzPts val="1100"/>
              <a:buChar char="○"/>
              <a:defRPr/>
            </a:lvl8pPr>
            <a:lvl9pPr marL="5486263" lvl="8" indent="-397923">
              <a:spcBef>
                <a:spcPts val="0"/>
              </a:spcBef>
              <a:spcAft>
                <a:spcPts val="0"/>
              </a:spcAft>
              <a:buSzPts val="1100"/>
              <a:buChar char="■"/>
              <a:defRPr/>
            </a:lvl9pPr>
          </a:lstStyle>
          <a:p>
            <a:pPr lvl="0"/>
            <a:r>
              <a:rPr lang="en-US"/>
              <a:t>Click to edit Master text styles</a:t>
            </a:r>
          </a:p>
        </p:txBody>
      </p:sp>
      <p:sp>
        <p:nvSpPr>
          <p:cNvPr id="55" name="Google Shape;55;p5"/>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330EA680-D336-4FF7-8B7A-9848BB0A1C32}" type="slidenum">
              <a:rPr lang="en-US" smtClean="0"/>
              <a:t>‹#›</a:t>
            </a:fld>
            <a:endParaRPr lang="en-US"/>
          </a:p>
        </p:txBody>
      </p:sp>
    </p:spTree>
    <p:extLst>
      <p:ext uri="{BB962C8B-B14F-4D97-AF65-F5344CB8AC3E}">
        <p14:creationId xmlns:p14="http://schemas.microsoft.com/office/powerpoint/2010/main" val="32288510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62"/>
        <p:cNvGrpSpPr/>
        <p:nvPr/>
      </p:nvGrpSpPr>
      <p:grpSpPr>
        <a:xfrm>
          <a:off x="0" y="0"/>
          <a:ext cx="0" cy="0"/>
          <a:chOff x="0" y="0"/>
          <a:chExt cx="0" cy="0"/>
        </a:xfrm>
      </p:grpSpPr>
      <p:grpSp>
        <p:nvGrpSpPr>
          <p:cNvPr id="63" name="Google Shape;63;p7"/>
          <p:cNvGrpSpPr/>
          <p:nvPr/>
        </p:nvGrpSpPr>
        <p:grpSpPr>
          <a:xfrm>
            <a:off x="0" y="508002"/>
            <a:ext cx="1383800" cy="1355049"/>
            <a:chOff x="0" y="381001"/>
            <a:chExt cx="1037850" cy="1016287"/>
          </a:xfrm>
        </p:grpSpPr>
        <p:sp>
          <p:nvSpPr>
            <p:cNvPr id="64" name="Google Shape;64;p7"/>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5" name="Google Shape;65;p7"/>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66" name="Google Shape;66;p7"/>
          <p:cNvSpPr txBox="1">
            <a:spLocks noGrp="1"/>
          </p:cNvSpPr>
          <p:nvPr>
            <p:ph type="title"/>
          </p:nvPr>
        </p:nvSpPr>
        <p:spPr>
          <a:xfrm>
            <a:off x="1730000" y="525000"/>
            <a:ext cx="5065200" cy="19908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3200"/>
            </a:lvl1pPr>
            <a:lvl2pPr lvl="1">
              <a:spcBef>
                <a:spcPts val="0"/>
              </a:spcBef>
              <a:spcAft>
                <a:spcPts val="0"/>
              </a:spcAft>
              <a:buSzPts val="2400"/>
              <a:buNone/>
              <a:defRPr sz="3200"/>
            </a:lvl2pPr>
            <a:lvl3pPr lvl="2">
              <a:spcBef>
                <a:spcPts val="0"/>
              </a:spcBef>
              <a:spcAft>
                <a:spcPts val="0"/>
              </a:spcAft>
              <a:buSzPts val="2400"/>
              <a:buNone/>
              <a:defRPr sz="3200"/>
            </a:lvl3pPr>
            <a:lvl4pPr lvl="3">
              <a:spcBef>
                <a:spcPts val="0"/>
              </a:spcBef>
              <a:spcAft>
                <a:spcPts val="0"/>
              </a:spcAft>
              <a:buSzPts val="2400"/>
              <a:buNone/>
              <a:defRPr sz="3200"/>
            </a:lvl4pPr>
            <a:lvl5pPr lvl="4">
              <a:spcBef>
                <a:spcPts val="0"/>
              </a:spcBef>
              <a:spcAft>
                <a:spcPts val="0"/>
              </a:spcAft>
              <a:buSzPts val="2400"/>
              <a:buNone/>
              <a:defRPr sz="3200"/>
            </a:lvl5pPr>
            <a:lvl6pPr lvl="5">
              <a:spcBef>
                <a:spcPts val="0"/>
              </a:spcBef>
              <a:spcAft>
                <a:spcPts val="0"/>
              </a:spcAft>
              <a:buSzPts val="2400"/>
              <a:buNone/>
              <a:defRPr sz="3200"/>
            </a:lvl6pPr>
            <a:lvl7pPr lvl="6">
              <a:spcBef>
                <a:spcPts val="0"/>
              </a:spcBef>
              <a:spcAft>
                <a:spcPts val="0"/>
              </a:spcAft>
              <a:buSzPts val="2400"/>
              <a:buNone/>
              <a:defRPr sz="3200"/>
            </a:lvl7pPr>
            <a:lvl8pPr lvl="7">
              <a:spcBef>
                <a:spcPts val="0"/>
              </a:spcBef>
              <a:spcAft>
                <a:spcPts val="0"/>
              </a:spcAft>
              <a:buSzPts val="2400"/>
              <a:buNone/>
              <a:defRPr sz="3200"/>
            </a:lvl8pPr>
            <a:lvl9pPr lvl="8">
              <a:spcBef>
                <a:spcPts val="0"/>
              </a:spcBef>
              <a:spcAft>
                <a:spcPts val="0"/>
              </a:spcAft>
              <a:buSzPts val="2400"/>
              <a:buNone/>
              <a:defRPr sz="3200"/>
            </a:lvl9pPr>
          </a:lstStyle>
          <a:p>
            <a:r>
              <a:rPr lang="en-US"/>
              <a:t>Click to edit Master title style</a:t>
            </a:r>
            <a:endParaRPr/>
          </a:p>
        </p:txBody>
      </p:sp>
      <p:sp>
        <p:nvSpPr>
          <p:cNvPr id="67" name="Google Shape;67;p7"/>
          <p:cNvSpPr txBox="1">
            <a:spLocks noGrp="1"/>
          </p:cNvSpPr>
          <p:nvPr>
            <p:ph type="body" idx="1"/>
          </p:nvPr>
        </p:nvSpPr>
        <p:spPr>
          <a:xfrm>
            <a:off x="1730000" y="2630067"/>
            <a:ext cx="5065200" cy="3221200"/>
          </a:xfrm>
          <a:prstGeom prst="rect">
            <a:avLst/>
          </a:prstGeom>
        </p:spPr>
        <p:txBody>
          <a:bodyPr spcFirstLastPara="1" wrap="square" lIns="91425" tIns="91425" rIns="91425" bIns="91425" anchor="t" anchorCtr="0">
            <a:normAutofit/>
          </a:bodyPr>
          <a:lstStyle>
            <a:lvl1pPr marL="609585" lvl="0" indent="-414856">
              <a:spcBef>
                <a:spcPts val="0"/>
              </a:spcBef>
              <a:spcAft>
                <a:spcPts val="0"/>
              </a:spcAft>
              <a:buSzPts val="1300"/>
              <a:buChar char="●"/>
              <a:defRPr/>
            </a:lvl1pPr>
            <a:lvl2pPr marL="1219170" lvl="1" indent="-397923">
              <a:spcBef>
                <a:spcPts val="0"/>
              </a:spcBef>
              <a:spcAft>
                <a:spcPts val="0"/>
              </a:spcAft>
              <a:buSzPts val="1100"/>
              <a:buChar char="○"/>
              <a:defRPr/>
            </a:lvl2pPr>
            <a:lvl3pPr marL="1828754" lvl="2" indent="-397923">
              <a:spcBef>
                <a:spcPts val="0"/>
              </a:spcBef>
              <a:spcAft>
                <a:spcPts val="0"/>
              </a:spcAft>
              <a:buSzPts val="1100"/>
              <a:buChar char="■"/>
              <a:defRPr/>
            </a:lvl3pPr>
            <a:lvl4pPr marL="2438339" lvl="3" indent="-397923">
              <a:spcBef>
                <a:spcPts val="0"/>
              </a:spcBef>
              <a:spcAft>
                <a:spcPts val="0"/>
              </a:spcAft>
              <a:buSzPts val="1100"/>
              <a:buChar char="●"/>
              <a:defRPr/>
            </a:lvl4pPr>
            <a:lvl5pPr marL="3047924" lvl="4" indent="-397923">
              <a:spcBef>
                <a:spcPts val="0"/>
              </a:spcBef>
              <a:spcAft>
                <a:spcPts val="0"/>
              </a:spcAft>
              <a:buSzPts val="1100"/>
              <a:buChar char="○"/>
              <a:defRPr/>
            </a:lvl5pPr>
            <a:lvl6pPr marL="3657509" lvl="5" indent="-397923">
              <a:spcBef>
                <a:spcPts val="0"/>
              </a:spcBef>
              <a:spcAft>
                <a:spcPts val="0"/>
              </a:spcAft>
              <a:buSzPts val="1100"/>
              <a:buChar char="■"/>
              <a:defRPr/>
            </a:lvl6pPr>
            <a:lvl7pPr marL="4267093" lvl="6" indent="-397923">
              <a:spcBef>
                <a:spcPts val="0"/>
              </a:spcBef>
              <a:spcAft>
                <a:spcPts val="0"/>
              </a:spcAft>
              <a:buSzPts val="1100"/>
              <a:buChar char="●"/>
              <a:defRPr/>
            </a:lvl7pPr>
            <a:lvl8pPr marL="4876678" lvl="7" indent="-397923">
              <a:spcBef>
                <a:spcPts val="0"/>
              </a:spcBef>
              <a:spcAft>
                <a:spcPts val="0"/>
              </a:spcAft>
              <a:buSzPts val="1100"/>
              <a:buChar char="○"/>
              <a:defRPr/>
            </a:lvl8pPr>
            <a:lvl9pPr marL="5486263" lvl="8" indent="-397923">
              <a:spcBef>
                <a:spcPts val="0"/>
              </a:spcBef>
              <a:spcAft>
                <a:spcPts val="0"/>
              </a:spcAft>
              <a:buSzPts val="1100"/>
              <a:buChar char="■"/>
              <a:defRPr/>
            </a:lvl9pPr>
          </a:lstStyle>
          <a:p>
            <a:pPr lvl="0"/>
            <a:r>
              <a:rPr lang="en-US"/>
              <a:t>Click to edit Master text styles</a:t>
            </a:r>
          </a:p>
        </p:txBody>
      </p:sp>
      <p:sp>
        <p:nvSpPr>
          <p:cNvPr id="68" name="Google Shape;68;p7"/>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330EA680-D336-4FF7-8B7A-9848BB0A1C32}" type="slidenum">
              <a:rPr lang="en-US" smtClean="0"/>
              <a:t>‹#›</a:t>
            </a:fld>
            <a:endParaRPr lang="en-US"/>
          </a:p>
        </p:txBody>
      </p:sp>
    </p:spTree>
    <p:extLst>
      <p:ext uri="{BB962C8B-B14F-4D97-AF65-F5344CB8AC3E}">
        <p14:creationId xmlns:p14="http://schemas.microsoft.com/office/powerpoint/2010/main" val="30881375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91"/>
        <p:cNvGrpSpPr/>
        <p:nvPr/>
      </p:nvGrpSpPr>
      <p:grpSpPr>
        <a:xfrm>
          <a:off x="0" y="0"/>
          <a:ext cx="0" cy="0"/>
          <a:chOff x="0" y="0"/>
          <a:chExt cx="0" cy="0"/>
        </a:xfrm>
      </p:grpSpPr>
      <p:grpSp>
        <p:nvGrpSpPr>
          <p:cNvPr id="92" name="Google Shape;92;p9"/>
          <p:cNvGrpSpPr/>
          <p:nvPr/>
        </p:nvGrpSpPr>
        <p:grpSpPr>
          <a:xfrm>
            <a:off x="0" y="508002"/>
            <a:ext cx="1383800" cy="1355049"/>
            <a:chOff x="0" y="381001"/>
            <a:chExt cx="1037850" cy="1016287"/>
          </a:xfrm>
        </p:grpSpPr>
        <p:sp>
          <p:nvSpPr>
            <p:cNvPr id="93" name="Google Shape;93;p9"/>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4" name="Google Shape;94;p9"/>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95" name="Google Shape;95;p9"/>
          <p:cNvSpPr txBox="1">
            <a:spLocks noGrp="1"/>
          </p:cNvSpPr>
          <p:nvPr>
            <p:ph type="title"/>
          </p:nvPr>
        </p:nvSpPr>
        <p:spPr>
          <a:xfrm>
            <a:off x="1730000" y="2211100"/>
            <a:ext cx="4048400" cy="23356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3200"/>
            </a:lvl1pPr>
            <a:lvl2pPr lvl="1">
              <a:spcBef>
                <a:spcPts val="0"/>
              </a:spcBef>
              <a:spcAft>
                <a:spcPts val="0"/>
              </a:spcAft>
              <a:buSzPts val="2400"/>
              <a:buNone/>
              <a:defRPr sz="3200"/>
            </a:lvl2pPr>
            <a:lvl3pPr lvl="2">
              <a:spcBef>
                <a:spcPts val="0"/>
              </a:spcBef>
              <a:spcAft>
                <a:spcPts val="0"/>
              </a:spcAft>
              <a:buSzPts val="2400"/>
              <a:buNone/>
              <a:defRPr sz="3200"/>
            </a:lvl3pPr>
            <a:lvl4pPr lvl="3">
              <a:spcBef>
                <a:spcPts val="0"/>
              </a:spcBef>
              <a:spcAft>
                <a:spcPts val="0"/>
              </a:spcAft>
              <a:buSzPts val="2400"/>
              <a:buNone/>
              <a:defRPr sz="3200"/>
            </a:lvl4pPr>
            <a:lvl5pPr lvl="4">
              <a:spcBef>
                <a:spcPts val="0"/>
              </a:spcBef>
              <a:spcAft>
                <a:spcPts val="0"/>
              </a:spcAft>
              <a:buSzPts val="2400"/>
              <a:buNone/>
              <a:defRPr sz="3200"/>
            </a:lvl5pPr>
            <a:lvl6pPr lvl="5">
              <a:spcBef>
                <a:spcPts val="0"/>
              </a:spcBef>
              <a:spcAft>
                <a:spcPts val="0"/>
              </a:spcAft>
              <a:buSzPts val="2400"/>
              <a:buNone/>
              <a:defRPr sz="3200"/>
            </a:lvl6pPr>
            <a:lvl7pPr lvl="6">
              <a:spcBef>
                <a:spcPts val="0"/>
              </a:spcBef>
              <a:spcAft>
                <a:spcPts val="0"/>
              </a:spcAft>
              <a:buSzPts val="2400"/>
              <a:buNone/>
              <a:defRPr sz="3200"/>
            </a:lvl7pPr>
            <a:lvl8pPr lvl="7">
              <a:spcBef>
                <a:spcPts val="0"/>
              </a:spcBef>
              <a:spcAft>
                <a:spcPts val="0"/>
              </a:spcAft>
              <a:buSzPts val="2400"/>
              <a:buNone/>
              <a:defRPr sz="3200"/>
            </a:lvl8pPr>
            <a:lvl9pPr lvl="8">
              <a:spcBef>
                <a:spcPts val="0"/>
              </a:spcBef>
              <a:spcAft>
                <a:spcPts val="0"/>
              </a:spcAft>
              <a:buSzPts val="2400"/>
              <a:buNone/>
              <a:defRPr sz="3200"/>
            </a:lvl9pPr>
          </a:lstStyle>
          <a:p>
            <a:r>
              <a:rPr lang="en-US"/>
              <a:t>Click to edit Master title style</a:t>
            </a:r>
            <a:endParaRPr/>
          </a:p>
        </p:txBody>
      </p:sp>
      <p:sp>
        <p:nvSpPr>
          <p:cNvPr id="96" name="Google Shape;96;p9"/>
          <p:cNvSpPr txBox="1">
            <a:spLocks noGrp="1"/>
          </p:cNvSpPr>
          <p:nvPr>
            <p:ph type="subTitle" idx="1"/>
          </p:nvPr>
        </p:nvSpPr>
        <p:spPr>
          <a:xfrm>
            <a:off x="1730000" y="4717333"/>
            <a:ext cx="4048400" cy="6748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733"/>
            </a:lvl2pPr>
            <a:lvl3pPr lvl="2">
              <a:lnSpc>
                <a:spcPct val="100000"/>
              </a:lnSpc>
              <a:spcBef>
                <a:spcPts val="0"/>
              </a:spcBef>
              <a:spcAft>
                <a:spcPts val="0"/>
              </a:spcAft>
              <a:buSzPts val="1300"/>
              <a:buNone/>
              <a:defRPr sz="1733"/>
            </a:lvl3pPr>
            <a:lvl4pPr lvl="3">
              <a:lnSpc>
                <a:spcPct val="100000"/>
              </a:lnSpc>
              <a:spcBef>
                <a:spcPts val="0"/>
              </a:spcBef>
              <a:spcAft>
                <a:spcPts val="0"/>
              </a:spcAft>
              <a:buSzPts val="1300"/>
              <a:buNone/>
              <a:defRPr sz="1733"/>
            </a:lvl4pPr>
            <a:lvl5pPr lvl="4">
              <a:lnSpc>
                <a:spcPct val="100000"/>
              </a:lnSpc>
              <a:spcBef>
                <a:spcPts val="0"/>
              </a:spcBef>
              <a:spcAft>
                <a:spcPts val="0"/>
              </a:spcAft>
              <a:buSzPts val="1300"/>
              <a:buNone/>
              <a:defRPr sz="1733"/>
            </a:lvl5pPr>
            <a:lvl6pPr lvl="5">
              <a:lnSpc>
                <a:spcPct val="100000"/>
              </a:lnSpc>
              <a:spcBef>
                <a:spcPts val="0"/>
              </a:spcBef>
              <a:spcAft>
                <a:spcPts val="0"/>
              </a:spcAft>
              <a:buSzPts val="1300"/>
              <a:buNone/>
              <a:defRPr sz="1733"/>
            </a:lvl6pPr>
            <a:lvl7pPr lvl="6">
              <a:lnSpc>
                <a:spcPct val="100000"/>
              </a:lnSpc>
              <a:spcBef>
                <a:spcPts val="0"/>
              </a:spcBef>
              <a:spcAft>
                <a:spcPts val="0"/>
              </a:spcAft>
              <a:buSzPts val="1300"/>
              <a:buNone/>
              <a:defRPr sz="1733"/>
            </a:lvl7pPr>
            <a:lvl8pPr lvl="7">
              <a:lnSpc>
                <a:spcPct val="100000"/>
              </a:lnSpc>
              <a:spcBef>
                <a:spcPts val="0"/>
              </a:spcBef>
              <a:spcAft>
                <a:spcPts val="0"/>
              </a:spcAft>
              <a:buSzPts val="1300"/>
              <a:buNone/>
              <a:defRPr sz="1733"/>
            </a:lvl8pPr>
            <a:lvl9pPr lvl="8">
              <a:lnSpc>
                <a:spcPct val="100000"/>
              </a:lnSpc>
              <a:spcBef>
                <a:spcPts val="0"/>
              </a:spcBef>
              <a:spcAft>
                <a:spcPts val="0"/>
              </a:spcAft>
              <a:buSzPts val="1300"/>
              <a:buNone/>
              <a:defRPr sz="1733"/>
            </a:lvl9pPr>
          </a:lstStyle>
          <a:p>
            <a:r>
              <a:rPr lang="en-US"/>
              <a:t>Click to edit Master subtitle style</a:t>
            </a:r>
            <a:endParaRPr/>
          </a:p>
        </p:txBody>
      </p:sp>
      <p:sp>
        <p:nvSpPr>
          <p:cNvPr id="97" name="Google Shape;97;p9"/>
          <p:cNvSpPr txBox="1">
            <a:spLocks noGrp="1"/>
          </p:cNvSpPr>
          <p:nvPr>
            <p:ph type="body" idx="2"/>
          </p:nvPr>
        </p:nvSpPr>
        <p:spPr>
          <a:xfrm>
            <a:off x="6197600" y="2262133"/>
            <a:ext cx="4902400" cy="3130000"/>
          </a:xfrm>
          <a:prstGeom prst="rect">
            <a:avLst/>
          </a:prstGeom>
        </p:spPr>
        <p:txBody>
          <a:bodyPr spcFirstLastPara="1" wrap="square" lIns="91425" tIns="91425" rIns="91425" bIns="91425" anchor="t" anchorCtr="0">
            <a:normAutofit/>
          </a:bodyPr>
          <a:lstStyle>
            <a:lvl1pPr marL="609585" lvl="0" indent="-414856">
              <a:spcBef>
                <a:spcPts val="0"/>
              </a:spcBef>
              <a:spcAft>
                <a:spcPts val="0"/>
              </a:spcAft>
              <a:buSzPts val="1300"/>
              <a:buChar char="●"/>
              <a:defRPr/>
            </a:lvl1pPr>
            <a:lvl2pPr marL="1219170" lvl="1" indent="-397923">
              <a:spcBef>
                <a:spcPts val="0"/>
              </a:spcBef>
              <a:spcAft>
                <a:spcPts val="0"/>
              </a:spcAft>
              <a:buSzPts val="1100"/>
              <a:buChar char="○"/>
              <a:defRPr/>
            </a:lvl2pPr>
            <a:lvl3pPr marL="1828754" lvl="2" indent="-397923">
              <a:spcBef>
                <a:spcPts val="0"/>
              </a:spcBef>
              <a:spcAft>
                <a:spcPts val="0"/>
              </a:spcAft>
              <a:buSzPts val="1100"/>
              <a:buChar char="■"/>
              <a:defRPr/>
            </a:lvl3pPr>
            <a:lvl4pPr marL="2438339" lvl="3" indent="-397923">
              <a:spcBef>
                <a:spcPts val="0"/>
              </a:spcBef>
              <a:spcAft>
                <a:spcPts val="0"/>
              </a:spcAft>
              <a:buSzPts val="1100"/>
              <a:buChar char="●"/>
              <a:defRPr/>
            </a:lvl4pPr>
            <a:lvl5pPr marL="3047924" lvl="4" indent="-397923">
              <a:spcBef>
                <a:spcPts val="0"/>
              </a:spcBef>
              <a:spcAft>
                <a:spcPts val="0"/>
              </a:spcAft>
              <a:buSzPts val="1100"/>
              <a:buChar char="○"/>
              <a:defRPr/>
            </a:lvl5pPr>
            <a:lvl6pPr marL="3657509" lvl="5" indent="-397923">
              <a:spcBef>
                <a:spcPts val="0"/>
              </a:spcBef>
              <a:spcAft>
                <a:spcPts val="0"/>
              </a:spcAft>
              <a:buSzPts val="1100"/>
              <a:buChar char="■"/>
              <a:defRPr/>
            </a:lvl6pPr>
            <a:lvl7pPr marL="4267093" lvl="6" indent="-397923">
              <a:spcBef>
                <a:spcPts val="0"/>
              </a:spcBef>
              <a:spcAft>
                <a:spcPts val="0"/>
              </a:spcAft>
              <a:buSzPts val="1100"/>
              <a:buChar char="●"/>
              <a:defRPr/>
            </a:lvl7pPr>
            <a:lvl8pPr marL="4876678" lvl="7" indent="-397923">
              <a:spcBef>
                <a:spcPts val="0"/>
              </a:spcBef>
              <a:spcAft>
                <a:spcPts val="0"/>
              </a:spcAft>
              <a:buSzPts val="1100"/>
              <a:buChar char="○"/>
              <a:defRPr/>
            </a:lvl8pPr>
            <a:lvl9pPr marL="5486263" lvl="8" indent="-397923">
              <a:spcBef>
                <a:spcPts val="0"/>
              </a:spcBef>
              <a:spcAft>
                <a:spcPts val="0"/>
              </a:spcAft>
              <a:buSzPts val="1100"/>
              <a:buChar char="■"/>
              <a:defRPr/>
            </a:lvl9pPr>
          </a:lstStyle>
          <a:p>
            <a:pPr lvl="0"/>
            <a:r>
              <a:rPr lang="en-US"/>
              <a:t>Click to edit Master text styles</a:t>
            </a:r>
          </a:p>
        </p:txBody>
      </p:sp>
      <p:sp>
        <p:nvSpPr>
          <p:cNvPr id="98" name="Google Shape;98;p9"/>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330EA680-D336-4FF7-8B7A-9848BB0A1C32}" type="slidenum">
              <a:rPr lang="en-US" smtClean="0"/>
              <a:t>‹#›</a:t>
            </a:fld>
            <a:endParaRPr lang="en-US"/>
          </a:p>
        </p:txBody>
      </p:sp>
    </p:spTree>
    <p:extLst>
      <p:ext uri="{BB962C8B-B14F-4D97-AF65-F5344CB8AC3E}">
        <p14:creationId xmlns:p14="http://schemas.microsoft.com/office/powerpoint/2010/main" val="32931910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99"/>
        <p:cNvGrpSpPr/>
        <p:nvPr/>
      </p:nvGrpSpPr>
      <p:grpSpPr>
        <a:xfrm>
          <a:off x="0" y="0"/>
          <a:ext cx="0" cy="0"/>
          <a:chOff x="0" y="0"/>
          <a:chExt cx="0" cy="0"/>
        </a:xfrm>
      </p:grpSpPr>
      <p:grpSp>
        <p:nvGrpSpPr>
          <p:cNvPr id="100" name="Google Shape;100;p10"/>
          <p:cNvGrpSpPr/>
          <p:nvPr/>
        </p:nvGrpSpPr>
        <p:grpSpPr>
          <a:xfrm>
            <a:off x="1" y="5504763"/>
            <a:ext cx="931900" cy="912876"/>
            <a:chOff x="0" y="3785672"/>
            <a:chExt cx="698925" cy="684657"/>
          </a:xfrm>
        </p:grpSpPr>
        <p:sp>
          <p:nvSpPr>
            <p:cNvPr id="101" name="Google Shape;101;p10"/>
            <p:cNvSpPr/>
            <p:nvPr/>
          </p:nvSpPr>
          <p:spPr>
            <a:xfrm rot="-5400000">
              <a:off x="0" y="3785672"/>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2" name="Google Shape;102;p10"/>
            <p:cNvSpPr/>
            <p:nvPr/>
          </p:nvSpPr>
          <p:spPr>
            <a:xfrm flipH="1">
              <a:off x="154125" y="3925529"/>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03" name="Google Shape;103;p10"/>
          <p:cNvSpPr txBox="1">
            <a:spLocks noGrp="1"/>
          </p:cNvSpPr>
          <p:nvPr>
            <p:ph type="body" idx="1"/>
          </p:nvPr>
        </p:nvSpPr>
        <p:spPr>
          <a:xfrm>
            <a:off x="1083633" y="5740500"/>
            <a:ext cx="9248000" cy="698400"/>
          </a:xfrm>
          <a:prstGeom prst="rect">
            <a:avLst/>
          </a:prstGeom>
        </p:spPr>
        <p:txBody>
          <a:bodyPr spcFirstLastPara="1" wrap="square" lIns="91425" tIns="91425" rIns="91425" bIns="91425" anchor="ctr" anchorCtr="0">
            <a:normAutofit/>
          </a:bodyPr>
          <a:lstStyle>
            <a:lvl1pPr marL="609585" lvl="0" indent="-304792">
              <a:lnSpc>
                <a:spcPct val="100000"/>
              </a:lnSpc>
              <a:spcBef>
                <a:spcPts val="0"/>
              </a:spcBef>
              <a:spcAft>
                <a:spcPts val="0"/>
              </a:spcAft>
              <a:buSzPts val="1300"/>
              <a:buNone/>
              <a:defRPr/>
            </a:lvl1pPr>
          </a:lstStyle>
          <a:p>
            <a:pPr lvl="0"/>
            <a:r>
              <a:rPr lang="en-US"/>
              <a:t>Click to edit Master text styles</a:t>
            </a:r>
          </a:p>
        </p:txBody>
      </p:sp>
      <p:sp>
        <p:nvSpPr>
          <p:cNvPr id="104" name="Google Shape;104;p10"/>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330EA680-D336-4FF7-8B7A-9848BB0A1C32}" type="slidenum">
              <a:rPr lang="en-US" smtClean="0"/>
              <a:t>‹#›</a:t>
            </a:fld>
            <a:endParaRPr lang="en-US"/>
          </a:p>
        </p:txBody>
      </p:sp>
    </p:spTree>
    <p:extLst>
      <p:ext uri="{BB962C8B-B14F-4D97-AF65-F5344CB8AC3E}">
        <p14:creationId xmlns:p14="http://schemas.microsoft.com/office/powerpoint/2010/main" val="14936346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105"/>
        <p:cNvGrpSpPr/>
        <p:nvPr/>
      </p:nvGrpSpPr>
      <p:grpSpPr>
        <a:xfrm>
          <a:off x="0" y="0"/>
          <a:ext cx="0" cy="0"/>
          <a:chOff x="0" y="0"/>
          <a:chExt cx="0" cy="0"/>
        </a:xfrm>
      </p:grpSpPr>
      <p:grpSp>
        <p:nvGrpSpPr>
          <p:cNvPr id="106" name="Google Shape;106;p11"/>
          <p:cNvGrpSpPr/>
          <p:nvPr/>
        </p:nvGrpSpPr>
        <p:grpSpPr>
          <a:xfrm>
            <a:off x="5875200" y="1"/>
            <a:ext cx="6316800" cy="6857420"/>
            <a:chOff x="4406400" y="0"/>
            <a:chExt cx="4737600" cy="5143065"/>
          </a:xfrm>
        </p:grpSpPr>
        <p:sp>
          <p:nvSpPr>
            <p:cNvPr id="107" name="Google Shape;107;p11"/>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8" name="Google Shape;108;p11"/>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9" name="Google Shape;109;p11"/>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0" name="Google Shape;110;p11"/>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1" name="Google Shape;111;p11"/>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2" name="Google Shape;112;p11"/>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3" name="Google Shape;113;p11"/>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4" name="Google Shape;114;p11"/>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5" name="Google Shape;115;p11"/>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6" name="Google Shape;116;p11"/>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7" name="Google Shape;117;p11"/>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8" name="Google Shape;118;p11"/>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9" name="Google Shape;119;p11"/>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0" name="Google Shape;120;p11"/>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1" name="Google Shape;121;p11"/>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2" name="Google Shape;122;p11"/>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3" name="Google Shape;123;p11"/>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4" name="Google Shape;124;p11"/>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25" name="Google Shape;125;p11"/>
          <p:cNvSpPr txBox="1">
            <a:spLocks noGrp="1"/>
          </p:cNvSpPr>
          <p:nvPr>
            <p:ph type="title" hasCustomPrompt="1"/>
          </p:nvPr>
        </p:nvSpPr>
        <p:spPr>
          <a:xfrm>
            <a:off x="1098467" y="1712900"/>
            <a:ext cx="6368000" cy="1734400"/>
          </a:xfrm>
          <a:prstGeom prst="rect">
            <a:avLst/>
          </a:prstGeom>
        </p:spPr>
        <p:txBody>
          <a:bodyPr spcFirstLastPara="1" wrap="square" lIns="91425" tIns="91425" rIns="91425" bIns="91425" anchor="t" anchorCtr="0">
            <a:normAutofit/>
          </a:bodyPr>
          <a:lstStyle>
            <a:lvl1pPr lvl="0">
              <a:spcBef>
                <a:spcPts val="0"/>
              </a:spcBef>
              <a:spcAft>
                <a:spcPts val="0"/>
              </a:spcAft>
              <a:buSzPts val="8000"/>
              <a:buNone/>
              <a:defRPr sz="10666"/>
            </a:lvl1pPr>
            <a:lvl2pPr lvl="1">
              <a:spcBef>
                <a:spcPts val="0"/>
              </a:spcBef>
              <a:spcAft>
                <a:spcPts val="0"/>
              </a:spcAft>
              <a:buSzPts val="8000"/>
              <a:buNone/>
              <a:defRPr sz="10666"/>
            </a:lvl2pPr>
            <a:lvl3pPr lvl="2">
              <a:spcBef>
                <a:spcPts val="0"/>
              </a:spcBef>
              <a:spcAft>
                <a:spcPts val="0"/>
              </a:spcAft>
              <a:buSzPts val="8000"/>
              <a:buNone/>
              <a:defRPr sz="10666"/>
            </a:lvl3pPr>
            <a:lvl4pPr lvl="3">
              <a:spcBef>
                <a:spcPts val="0"/>
              </a:spcBef>
              <a:spcAft>
                <a:spcPts val="0"/>
              </a:spcAft>
              <a:buSzPts val="8000"/>
              <a:buNone/>
              <a:defRPr sz="10666"/>
            </a:lvl4pPr>
            <a:lvl5pPr lvl="4">
              <a:spcBef>
                <a:spcPts val="0"/>
              </a:spcBef>
              <a:spcAft>
                <a:spcPts val="0"/>
              </a:spcAft>
              <a:buSzPts val="8000"/>
              <a:buNone/>
              <a:defRPr sz="10666"/>
            </a:lvl5pPr>
            <a:lvl6pPr lvl="5">
              <a:spcBef>
                <a:spcPts val="0"/>
              </a:spcBef>
              <a:spcAft>
                <a:spcPts val="0"/>
              </a:spcAft>
              <a:buSzPts val="8000"/>
              <a:buNone/>
              <a:defRPr sz="10666"/>
            </a:lvl6pPr>
            <a:lvl7pPr lvl="6">
              <a:spcBef>
                <a:spcPts val="0"/>
              </a:spcBef>
              <a:spcAft>
                <a:spcPts val="0"/>
              </a:spcAft>
              <a:buSzPts val="8000"/>
              <a:buNone/>
              <a:defRPr sz="10666"/>
            </a:lvl7pPr>
            <a:lvl8pPr lvl="7">
              <a:spcBef>
                <a:spcPts val="0"/>
              </a:spcBef>
              <a:spcAft>
                <a:spcPts val="0"/>
              </a:spcAft>
              <a:buSzPts val="8000"/>
              <a:buNone/>
              <a:defRPr sz="10666"/>
            </a:lvl8pPr>
            <a:lvl9pPr lvl="8">
              <a:spcBef>
                <a:spcPts val="0"/>
              </a:spcBef>
              <a:spcAft>
                <a:spcPts val="0"/>
              </a:spcAft>
              <a:buSzPts val="8000"/>
              <a:buNone/>
              <a:defRPr sz="10666"/>
            </a:lvl9pPr>
          </a:lstStyle>
          <a:p>
            <a:r>
              <a:t>xx%</a:t>
            </a:r>
          </a:p>
        </p:txBody>
      </p:sp>
      <p:sp>
        <p:nvSpPr>
          <p:cNvPr id="126" name="Google Shape;126;p11"/>
          <p:cNvSpPr txBox="1">
            <a:spLocks noGrp="1"/>
          </p:cNvSpPr>
          <p:nvPr>
            <p:ph type="body" idx="1"/>
          </p:nvPr>
        </p:nvSpPr>
        <p:spPr>
          <a:xfrm>
            <a:off x="1098467" y="3524165"/>
            <a:ext cx="6368000" cy="1625200"/>
          </a:xfrm>
          <a:prstGeom prst="rect">
            <a:avLst/>
          </a:prstGeom>
        </p:spPr>
        <p:txBody>
          <a:bodyPr spcFirstLastPara="1" wrap="square" lIns="91425" tIns="91425" rIns="91425" bIns="91425" anchor="t" anchorCtr="0">
            <a:normAutofit/>
          </a:bodyPr>
          <a:lstStyle>
            <a:lvl1pPr marL="609585" lvl="0" indent="-414856">
              <a:spcBef>
                <a:spcPts val="0"/>
              </a:spcBef>
              <a:spcAft>
                <a:spcPts val="0"/>
              </a:spcAft>
              <a:buSzPts val="1300"/>
              <a:buChar char="●"/>
              <a:defRPr/>
            </a:lvl1pPr>
            <a:lvl2pPr marL="1219170" lvl="1" indent="-397923">
              <a:spcBef>
                <a:spcPts val="0"/>
              </a:spcBef>
              <a:spcAft>
                <a:spcPts val="0"/>
              </a:spcAft>
              <a:buSzPts val="1100"/>
              <a:buChar char="○"/>
              <a:defRPr/>
            </a:lvl2pPr>
            <a:lvl3pPr marL="1828754" lvl="2" indent="-397923">
              <a:spcBef>
                <a:spcPts val="0"/>
              </a:spcBef>
              <a:spcAft>
                <a:spcPts val="0"/>
              </a:spcAft>
              <a:buSzPts val="1100"/>
              <a:buChar char="■"/>
              <a:defRPr/>
            </a:lvl3pPr>
            <a:lvl4pPr marL="2438339" lvl="3" indent="-397923">
              <a:spcBef>
                <a:spcPts val="0"/>
              </a:spcBef>
              <a:spcAft>
                <a:spcPts val="0"/>
              </a:spcAft>
              <a:buSzPts val="1100"/>
              <a:buChar char="●"/>
              <a:defRPr/>
            </a:lvl4pPr>
            <a:lvl5pPr marL="3047924" lvl="4" indent="-397923">
              <a:spcBef>
                <a:spcPts val="0"/>
              </a:spcBef>
              <a:spcAft>
                <a:spcPts val="0"/>
              </a:spcAft>
              <a:buSzPts val="1100"/>
              <a:buChar char="○"/>
              <a:defRPr/>
            </a:lvl5pPr>
            <a:lvl6pPr marL="3657509" lvl="5" indent="-397923">
              <a:spcBef>
                <a:spcPts val="0"/>
              </a:spcBef>
              <a:spcAft>
                <a:spcPts val="0"/>
              </a:spcAft>
              <a:buSzPts val="1100"/>
              <a:buChar char="■"/>
              <a:defRPr/>
            </a:lvl6pPr>
            <a:lvl7pPr marL="4267093" lvl="6" indent="-397923">
              <a:spcBef>
                <a:spcPts val="0"/>
              </a:spcBef>
              <a:spcAft>
                <a:spcPts val="0"/>
              </a:spcAft>
              <a:buSzPts val="1100"/>
              <a:buChar char="●"/>
              <a:defRPr/>
            </a:lvl7pPr>
            <a:lvl8pPr marL="4876678" lvl="7" indent="-397923">
              <a:spcBef>
                <a:spcPts val="0"/>
              </a:spcBef>
              <a:spcAft>
                <a:spcPts val="0"/>
              </a:spcAft>
              <a:buSzPts val="1100"/>
              <a:buChar char="○"/>
              <a:defRPr/>
            </a:lvl8pPr>
            <a:lvl9pPr marL="5486263" lvl="8" indent="-397923">
              <a:spcBef>
                <a:spcPts val="0"/>
              </a:spcBef>
              <a:spcAft>
                <a:spcPts val="0"/>
              </a:spcAft>
              <a:buSzPts val="1100"/>
              <a:buChar char="■"/>
              <a:defRPr/>
            </a:lvl9pPr>
          </a:lstStyle>
          <a:p>
            <a:pPr lvl="0"/>
            <a:r>
              <a:rPr lang="en-US"/>
              <a:t>Click to edit Master text styles</a:t>
            </a:r>
          </a:p>
        </p:txBody>
      </p:sp>
      <p:sp>
        <p:nvSpPr>
          <p:cNvPr id="127" name="Google Shape;127;p11"/>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330EA680-D336-4FF7-8B7A-9848BB0A1C32}" type="slidenum">
              <a:rPr lang="en-US" smtClean="0"/>
              <a:t>‹#›</a:t>
            </a:fld>
            <a:endParaRPr lang="en-US"/>
          </a:p>
        </p:txBody>
      </p:sp>
    </p:spTree>
    <p:extLst>
      <p:ext uri="{BB962C8B-B14F-4D97-AF65-F5344CB8AC3E}">
        <p14:creationId xmlns:p14="http://schemas.microsoft.com/office/powerpoint/2010/main" val="17009762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8"/>
        <p:cNvGrpSpPr/>
        <p:nvPr/>
      </p:nvGrpSpPr>
      <p:grpSpPr>
        <a:xfrm>
          <a:off x="0" y="0"/>
          <a:ext cx="0" cy="0"/>
          <a:chOff x="0" y="0"/>
          <a:chExt cx="0" cy="0"/>
        </a:xfrm>
      </p:grpSpPr>
      <p:sp>
        <p:nvSpPr>
          <p:cNvPr id="129" name="Google Shape;129;p12"/>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330EA680-D336-4FF7-8B7A-9848BB0A1C32}" type="slidenum">
              <a:rPr lang="en-US" smtClean="0"/>
              <a:t>‹#›</a:t>
            </a:fld>
            <a:endParaRPr lang="en-US"/>
          </a:p>
        </p:txBody>
      </p:sp>
    </p:spTree>
    <p:extLst>
      <p:ext uri="{BB962C8B-B14F-4D97-AF65-F5344CB8AC3E}">
        <p14:creationId xmlns:p14="http://schemas.microsoft.com/office/powerpoint/2010/main" val="26039794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4/26/2024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41138527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0F2E"/>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rmAutofit/>
          </a:bodyPr>
          <a:lstStyle>
            <a:lvl1pPr marL="457200" lvl="0" indent="-31115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marL="914400" lvl="1"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marL="1371600" lvl="2"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marL="1828800" lvl="3"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marL="2286000" lvl="4"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marL="2743200" lvl="5"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marL="3200400" lvl="6"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marL="3657600" lvl="7"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marL="4114800" lvl="8"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rmAutofit/>
          </a:bodyPr>
          <a:lstStyle>
            <a:lvl1pPr lvl="0" algn="r">
              <a:buNone/>
              <a:defRPr sz="1333">
                <a:solidFill>
                  <a:schemeClr val="lt1"/>
                </a:solidFill>
                <a:latin typeface="Lato"/>
                <a:ea typeface="Lato"/>
                <a:cs typeface="Lato"/>
                <a:sym typeface="Lato"/>
              </a:defRPr>
            </a:lvl1pPr>
            <a:lvl2pPr lvl="1" algn="r">
              <a:buNone/>
              <a:defRPr sz="1333">
                <a:solidFill>
                  <a:schemeClr val="lt1"/>
                </a:solidFill>
                <a:latin typeface="Lato"/>
                <a:ea typeface="Lato"/>
                <a:cs typeface="Lato"/>
                <a:sym typeface="Lato"/>
              </a:defRPr>
            </a:lvl2pPr>
            <a:lvl3pPr lvl="2" algn="r">
              <a:buNone/>
              <a:defRPr sz="1333">
                <a:solidFill>
                  <a:schemeClr val="lt1"/>
                </a:solidFill>
                <a:latin typeface="Lato"/>
                <a:ea typeface="Lato"/>
                <a:cs typeface="Lato"/>
                <a:sym typeface="Lato"/>
              </a:defRPr>
            </a:lvl3pPr>
            <a:lvl4pPr lvl="3" algn="r">
              <a:buNone/>
              <a:defRPr sz="1333">
                <a:solidFill>
                  <a:schemeClr val="lt1"/>
                </a:solidFill>
                <a:latin typeface="Lato"/>
                <a:ea typeface="Lato"/>
                <a:cs typeface="Lato"/>
                <a:sym typeface="Lato"/>
              </a:defRPr>
            </a:lvl4pPr>
            <a:lvl5pPr lvl="4" algn="r">
              <a:buNone/>
              <a:defRPr sz="1333">
                <a:solidFill>
                  <a:schemeClr val="lt1"/>
                </a:solidFill>
                <a:latin typeface="Lato"/>
                <a:ea typeface="Lato"/>
                <a:cs typeface="Lato"/>
                <a:sym typeface="Lato"/>
              </a:defRPr>
            </a:lvl5pPr>
            <a:lvl6pPr lvl="5" algn="r">
              <a:buNone/>
              <a:defRPr sz="1333">
                <a:solidFill>
                  <a:schemeClr val="lt1"/>
                </a:solidFill>
                <a:latin typeface="Lato"/>
                <a:ea typeface="Lato"/>
                <a:cs typeface="Lato"/>
                <a:sym typeface="Lato"/>
              </a:defRPr>
            </a:lvl6pPr>
            <a:lvl7pPr lvl="6" algn="r">
              <a:buNone/>
              <a:defRPr sz="1333">
                <a:solidFill>
                  <a:schemeClr val="lt1"/>
                </a:solidFill>
                <a:latin typeface="Lato"/>
                <a:ea typeface="Lato"/>
                <a:cs typeface="Lato"/>
                <a:sym typeface="Lato"/>
              </a:defRPr>
            </a:lvl7pPr>
            <a:lvl8pPr lvl="7" algn="r">
              <a:buNone/>
              <a:defRPr sz="1333">
                <a:solidFill>
                  <a:schemeClr val="lt1"/>
                </a:solidFill>
                <a:latin typeface="Lato"/>
                <a:ea typeface="Lato"/>
                <a:cs typeface="Lato"/>
                <a:sym typeface="Lato"/>
              </a:defRPr>
            </a:lvl8pPr>
            <a:lvl9pPr lvl="8" algn="r">
              <a:buNone/>
              <a:defRPr sz="1333">
                <a:solidFill>
                  <a:schemeClr val="lt1"/>
                </a:solidFill>
                <a:latin typeface="Lato"/>
                <a:ea typeface="Lato"/>
                <a:cs typeface="Lato"/>
                <a:sym typeface="Lato"/>
              </a:defRPr>
            </a:lvl9pPr>
          </a:lstStyle>
          <a:p>
            <a:fld id="{330EA680-D336-4FF7-8B7A-9848BB0A1C32}" type="slidenum">
              <a:rPr lang="en-US" smtClean="0"/>
              <a:t>‹#›</a:t>
            </a:fld>
            <a:endParaRPr lang="en-US"/>
          </a:p>
        </p:txBody>
      </p:sp>
    </p:spTree>
    <p:extLst>
      <p:ext uri="{BB962C8B-B14F-4D97-AF65-F5344CB8AC3E}">
        <p14:creationId xmlns:p14="http://schemas.microsoft.com/office/powerpoint/2010/main" val="986092930"/>
      </p:ext>
    </p:extLst>
  </p:cSld>
  <p:clrMap bg1="lt1" tx1="dk1" bg2="dk2" tx2="lt2" accent1="accent1" accent2="accent2" accent3="accent3" accent4="accent4" accent5="accent5" accent6="accent6" hlink="hlink" folHlink="folHlink"/>
  <p:sldLayoutIdLst>
    <p:sldLayoutId id="2147483673" r:id="rId1"/>
    <p:sldLayoutId id="2147483674" r:id="rId2"/>
    <p:sldLayoutId id="2147483676" r:id="rId3"/>
    <p:sldLayoutId id="2147483678" r:id="rId4"/>
    <p:sldLayoutId id="2147483680" r:id="rId5"/>
    <p:sldLayoutId id="2147483681" r:id="rId6"/>
    <p:sldLayoutId id="2147483682" r:id="rId7"/>
    <p:sldLayoutId id="2147483683" r:id="rId8"/>
    <p:sldLayoutId id="2147483684" r:id="rId9"/>
  </p:sldLayoutIdLst>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8.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jpeg"/></Relationships>
</file>

<file path=ppt/slides/_rels/slide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366052" y="641842"/>
            <a:ext cx="8693426" cy="2105200"/>
          </a:xfrm>
        </p:spPr>
        <p:txBody>
          <a:bodyPr>
            <a:noAutofit/>
          </a:bodyPr>
          <a:lstStyle/>
          <a:p>
            <a:pPr algn="ctr"/>
            <a:r>
              <a:rPr lang="en-US" sz="4000" dirty="0">
                <a:ea typeface="+mn-lt"/>
                <a:cs typeface="+mn-lt"/>
              </a:rPr>
              <a:t>Enhancement of Parkinson Disease early detection using Multi-modal data</a:t>
            </a:r>
            <a:endParaRPr lang="en-US" sz="4000" dirty="0"/>
          </a:p>
        </p:txBody>
      </p:sp>
      <p:sp>
        <p:nvSpPr>
          <p:cNvPr id="3" name="Subtitle 2"/>
          <p:cNvSpPr>
            <a:spLocks noGrp="1"/>
          </p:cNvSpPr>
          <p:nvPr>
            <p:ph type="subTitle" idx="1"/>
          </p:nvPr>
        </p:nvSpPr>
        <p:spPr>
          <a:xfrm>
            <a:off x="7146335" y="5262051"/>
            <a:ext cx="4813178" cy="1093304"/>
          </a:xfrm>
        </p:spPr>
        <p:txBody>
          <a:bodyPr>
            <a:normAutofit fontScale="92500" lnSpcReduction="20000"/>
          </a:bodyPr>
          <a:lstStyle/>
          <a:p>
            <a:pPr algn="ctr">
              <a:lnSpc>
                <a:spcPct val="120000"/>
              </a:lnSpc>
            </a:pPr>
            <a:r>
              <a:rPr lang="en-US" sz="2000" dirty="0"/>
              <a:t>Presented By:</a:t>
            </a:r>
          </a:p>
          <a:p>
            <a:pPr algn="ctr">
              <a:lnSpc>
                <a:spcPct val="120000"/>
              </a:lnSpc>
            </a:pPr>
            <a:r>
              <a:rPr lang="en-US" sz="2000" dirty="0"/>
              <a:t>Nikhil Sharma (23MCS0020)</a:t>
            </a:r>
          </a:p>
          <a:p>
            <a:pPr algn="ctr">
              <a:lnSpc>
                <a:spcPct val="120000"/>
              </a:lnSpc>
            </a:pPr>
            <a:r>
              <a:rPr lang="en-US" sz="2000" dirty="0"/>
              <a:t>Bhavesh Kumar(23MCS0045)</a:t>
            </a:r>
          </a:p>
          <a:p>
            <a:endParaRPr lang="en-US" sz="2000" dirty="0"/>
          </a:p>
        </p:txBody>
      </p:sp>
      <p:sp>
        <p:nvSpPr>
          <p:cNvPr id="4" name="TextBox 3">
            <a:extLst>
              <a:ext uri="{FF2B5EF4-FFF2-40B4-BE49-F238E27FC236}">
                <a16:creationId xmlns:a16="http://schemas.microsoft.com/office/drawing/2014/main" id="{E8FFF6EE-F41C-43B5-830E-7DAA059BD6AE}"/>
              </a:ext>
            </a:extLst>
          </p:cNvPr>
          <p:cNvSpPr txBox="1"/>
          <p:nvPr/>
        </p:nvSpPr>
        <p:spPr>
          <a:xfrm>
            <a:off x="0" y="5262051"/>
            <a:ext cx="5223803" cy="954107"/>
          </a:xfrm>
          <a:prstGeom prst="rect">
            <a:avLst/>
          </a:prstGeom>
          <a:noFill/>
        </p:spPr>
        <p:txBody>
          <a:bodyPr wrap="square" rtlCol="0">
            <a:spAutoFit/>
          </a:bodyPr>
          <a:lstStyle/>
          <a:p>
            <a:pPr algn="ctr"/>
            <a:r>
              <a:rPr lang="en-US" sz="2000" dirty="0">
                <a:solidFill>
                  <a:schemeClr val="bg1"/>
                </a:solidFill>
                <a:latin typeface="Lato" panose="020F0502020204030203" pitchFamily="34" charset="0"/>
                <a:ea typeface="Lato" panose="020F0502020204030203" pitchFamily="34" charset="0"/>
                <a:cs typeface="Lato" panose="020F0502020204030203" pitchFamily="34" charset="0"/>
              </a:rPr>
              <a:t>Guide: </a:t>
            </a:r>
          </a:p>
          <a:p>
            <a:pPr algn="ctr"/>
            <a:r>
              <a:rPr lang="en-US" sz="1800" dirty="0">
                <a:solidFill>
                  <a:schemeClr val="bg1"/>
                </a:solidFill>
                <a:effectLst/>
                <a:latin typeface="Calibri" panose="020F0502020204030204" pitchFamily="34" charset="0"/>
                <a:ea typeface="Calibri" panose="020F0502020204030204" pitchFamily="34" charset="0"/>
                <a:cs typeface="Mangal" panose="02040503050203030202" pitchFamily="18" charset="0"/>
              </a:rPr>
              <a:t>ANIL KUMAR K</a:t>
            </a:r>
            <a:endParaRPr lang="en-US" sz="2000" dirty="0">
              <a:solidFill>
                <a:schemeClr val="bg1"/>
              </a:solidFill>
              <a:latin typeface="Lato" panose="020F0502020204030203" pitchFamily="34" charset="0"/>
              <a:ea typeface="Lato" panose="020F0502020204030203" pitchFamily="34" charset="0"/>
              <a:cs typeface="Lato" panose="020F0502020204030203" pitchFamily="34" charset="0"/>
            </a:endParaRPr>
          </a:p>
          <a:p>
            <a:pPr algn="ctr"/>
            <a:r>
              <a:rPr lang="en-US" sz="1800" dirty="0">
                <a:solidFill>
                  <a:schemeClr val="bg1"/>
                </a:solidFill>
                <a:effectLst/>
                <a:latin typeface="Times New Roman" panose="02020603050405020304" pitchFamily="18" charset="0"/>
                <a:ea typeface="Calibri" panose="020F0502020204030204" pitchFamily="34" charset="0"/>
                <a:cs typeface="Mangal" panose="02040503050203030202" pitchFamily="18" charset="0"/>
              </a:rPr>
              <a:t>Associate Professor Sr.</a:t>
            </a:r>
            <a:r>
              <a:rPr lang="en-US" sz="1800" spc="145" dirty="0">
                <a:solidFill>
                  <a:schemeClr val="bg1"/>
                </a:solidFill>
                <a:effectLst/>
                <a:latin typeface="Times New Roman" panose="02020603050405020304" pitchFamily="18" charset="0"/>
                <a:ea typeface="Calibri" panose="020F0502020204030204" pitchFamily="34" charset="0"/>
                <a:cs typeface="Mangal" panose="02040503050203030202" pitchFamily="18" charset="0"/>
              </a:rPr>
              <a:t> </a:t>
            </a:r>
            <a:endParaRPr lang="en-IN" sz="1800" dirty="0">
              <a:solidFill>
                <a:schemeClr val="bg1"/>
              </a:solidFill>
              <a:latin typeface="Lato" panose="020F0502020204030203" pitchFamily="34" charset="0"/>
              <a:ea typeface="Lato" panose="020F0502020204030203" pitchFamily="34" charset="0"/>
              <a:cs typeface="Lato" panose="020F0502020204030203" pitchFamily="34" charset="0"/>
            </a:endParaRPr>
          </a:p>
        </p:txBody>
      </p:sp>
      <p:sp>
        <p:nvSpPr>
          <p:cNvPr id="5" name="TextBox 4">
            <a:extLst>
              <a:ext uri="{FF2B5EF4-FFF2-40B4-BE49-F238E27FC236}">
                <a16:creationId xmlns:a16="http://schemas.microsoft.com/office/drawing/2014/main" id="{6BCBD973-4F83-4263-8B50-9136D92DCCE9}"/>
              </a:ext>
            </a:extLst>
          </p:cNvPr>
          <p:cNvSpPr txBox="1"/>
          <p:nvPr/>
        </p:nvSpPr>
        <p:spPr>
          <a:xfrm>
            <a:off x="5645645" y="4779671"/>
            <a:ext cx="4501661" cy="400110"/>
          </a:xfrm>
          <a:prstGeom prst="rect">
            <a:avLst/>
          </a:prstGeom>
          <a:noFill/>
        </p:spPr>
        <p:txBody>
          <a:bodyPr wrap="square" rtlCol="0">
            <a:spAutoFit/>
          </a:bodyPr>
          <a:lstStyle/>
          <a:p>
            <a:pPr algn="ctr"/>
            <a:r>
              <a:rPr lang="en-US" sz="1600" dirty="0">
                <a:solidFill>
                  <a:schemeClr val="bg1"/>
                </a:solidFill>
              </a:rPr>
              <a:t>SET ID: </a:t>
            </a:r>
            <a:r>
              <a:rPr lang="en-IN" sz="2000" b="0" i="0" dirty="0">
                <a:solidFill>
                  <a:schemeClr val="bg1"/>
                </a:solidFill>
                <a:effectLst/>
                <a:latin typeface="OpenSans"/>
              </a:rPr>
              <a:t>224221</a:t>
            </a:r>
            <a:r>
              <a:rPr lang="en-US" sz="1600" dirty="0">
                <a:solidFill>
                  <a:schemeClr val="bg1"/>
                </a:solidFill>
              </a:rPr>
              <a:t> </a:t>
            </a:r>
            <a:endParaRPr lang="en-IN" sz="1600" dirty="0">
              <a:solidFill>
                <a:schemeClr val="bg1"/>
              </a:solidFill>
            </a:endParaRPr>
          </a:p>
        </p:txBody>
      </p:sp>
      <p:sp>
        <p:nvSpPr>
          <p:cNvPr id="13" name="TextBox 12">
            <a:extLst>
              <a:ext uri="{FF2B5EF4-FFF2-40B4-BE49-F238E27FC236}">
                <a16:creationId xmlns:a16="http://schemas.microsoft.com/office/drawing/2014/main" id="{73CE8126-D7C1-43D9-B7B7-36C9A8EA6C61}"/>
              </a:ext>
            </a:extLst>
          </p:cNvPr>
          <p:cNvSpPr txBox="1"/>
          <p:nvPr/>
        </p:nvSpPr>
        <p:spPr>
          <a:xfrm>
            <a:off x="4539415" y="4308284"/>
            <a:ext cx="6714122" cy="461665"/>
          </a:xfrm>
          <a:prstGeom prst="rect">
            <a:avLst/>
          </a:prstGeom>
          <a:noFill/>
        </p:spPr>
        <p:txBody>
          <a:bodyPr wrap="square">
            <a:spAutoFit/>
          </a:bodyPr>
          <a:lstStyle/>
          <a:p>
            <a:pPr algn="ctr"/>
            <a:r>
              <a:rPr lang="en-IN" sz="2400" b="1" dirty="0">
                <a:solidFill>
                  <a:schemeClr val="bg1"/>
                </a:solidFill>
                <a:latin typeface="Times New Roman" panose="02020603050405020304" charset="0"/>
                <a:cs typeface="Times New Roman" panose="02020603050405020304" charset="0"/>
              </a:rPr>
              <a:t>Science, Engineering and Technology Conference</a:t>
            </a:r>
          </a:p>
        </p:txBody>
      </p:sp>
      <p:pic>
        <p:nvPicPr>
          <p:cNvPr id="8" name="Picture 7">
            <a:extLst>
              <a:ext uri="{FF2B5EF4-FFF2-40B4-BE49-F238E27FC236}">
                <a16:creationId xmlns:a16="http://schemas.microsoft.com/office/drawing/2014/main" id="{63498477-9079-9756-570C-6A6146DC3260}"/>
              </a:ext>
            </a:extLst>
          </p:cNvPr>
          <p:cNvPicPr>
            <a:picLocks noChangeAspect="1"/>
          </p:cNvPicPr>
          <p:nvPr/>
        </p:nvPicPr>
        <p:blipFill>
          <a:blip r:embed="rId2"/>
          <a:stretch>
            <a:fillRect/>
          </a:stretch>
        </p:blipFill>
        <p:spPr>
          <a:xfrm>
            <a:off x="7001892" y="2742310"/>
            <a:ext cx="1636782" cy="1383056"/>
          </a:xfrm>
          <a:prstGeom prst="rect">
            <a:avLst/>
          </a:prstGeom>
        </p:spPr>
      </p:pic>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13DE6-5EB4-D978-D0F2-166B3042B3C3}"/>
              </a:ext>
            </a:extLst>
          </p:cNvPr>
          <p:cNvSpPr>
            <a:spLocks noGrp="1"/>
          </p:cNvSpPr>
          <p:nvPr>
            <p:ph type="title"/>
          </p:nvPr>
        </p:nvSpPr>
        <p:spPr/>
        <p:txBody>
          <a:bodyPr>
            <a:noAutofit/>
          </a:bodyPr>
          <a:lstStyle/>
          <a:p>
            <a:r>
              <a:rPr lang="en-US" sz="4800" u="sng" dirty="0">
                <a:cs typeface="Calibri Light"/>
              </a:rPr>
              <a:t>Experiment on Gait Dataset: </a:t>
            </a:r>
            <a:endParaRPr lang="en-US" sz="4800" u="sng" dirty="0"/>
          </a:p>
        </p:txBody>
      </p:sp>
      <p:sp>
        <p:nvSpPr>
          <p:cNvPr id="3" name="Content Placeholder 2">
            <a:extLst>
              <a:ext uri="{FF2B5EF4-FFF2-40B4-BE49-F238E27FC236}">
                <a16:creationId xmlns:a16="http://schemas.microsoft.com/office/drawing/2014/main" id="{2BB5753A-EBD9-0433-703D-60873823F9F1}"/>
              </a:ext>
            </a:extLst>
          </p:cNvPr>
          <p:cNvSpPr>
            <a:spLocks noGrp="1"/>
          </p:cNvSpPr>
          <p:nvPr>
            <p:ph idx="1"/>
          </p:nvPr>
        </p:nvSpPr>
        <p:spPr/>
        <p:txBody>
          <a:bodyPr vert="horz" lIns="91440" tIns="45720" rIns="91440" bIns="45720" rtlCol="0" anchor="t">
            <a:normAutofit fontScale="62500" lnSpcReduction="20000"/>
          </a:bodyPr>
          <a:lstStyle/>
          <a:p>
            <a:pPr indent="-457200">
              <a:buFont typeface="Wingdings" panose="05000000000000000000" pitchFamily="2" charset="2"/>
              <a:buChar char="v"/>
            </a:pPr>
            <a:r>
              <a:rPr lang="en-US" sz="3200" dirty="0">
                <a:cs typeface="Calibri"/>
              </a:rPr>
              <a:t>A small convolutional neural network was developed for identifying PD at an early stage using motor-based symptoms from the </a:t>
            </a:r>
            <a:r>
              <a:rPr lang="en-US" sz="3200" dirty="0" err="1">
                <a:cs typeface="Calibri"/>
              </a:rPr>
              <a:t>Physionet</a:t>
            </a:r>
            <a:r>
              <a:rPr lang="en-US" sz="3200" dirty="0">
                <a:cs typeface="Calibri"/>
              </a:rPr>
              <a:t> Gait dataset.</a:t>
            </a:r>
          </a:p>
          <a:p>
            <a:pPr marL="0" indent="0">
              <a:buNone/>
            </a:pPr>
            <a:endParaRPr lang="en-US" sz="3200" dirty="0">
              <a:cs typeface="Calibri"/>
            </a:endParaRPr>
          </a:p>
          <a:p>
            <a:pPr indent="-457200">
              <a:buFont typeface="Wingdings" panose="05000000000000000000" pitchFamily="2" charset="2"/>
              <a:buChar char="v"/>
            </a:pPr>
            <a:r>
              <a:rPr lang="en-US" sz="3200" dirty="0">
                <a:cs typeface="Calibri"/>
              </a:rPr>
              <a:t>The neural network consists of a 1D convolutional input layer followed by additional layers including a second 1D convolutional layer, a dropout layer, another convolutional layer, another dropout layer, a fully connected dense layer, and an output layer.</a:t>
            </a:r>
          </a:p>
          <a:p>
            <a:pPr marL="0" indent="0">
              <a:buNone/>
            </a:pPr>
            <a:endParaRPr lang="en-US" sz="3200" dirty="0">
              <a:cs typeface="Calibri"/>
            </a:endParaRPr>
          </a:p>
          <a:p>
            <a:pPr indent="-457200">
              <a:buFont typeface="Wingdings" panose="05000000000000000000" pitchFamily="2" charset="2"/>
              <a:buChar char="v"/>
            </a:pPr>
            <a:r>
              <a:rPr lang="en-US" sz="3200" dirty="0">
                <a:cs typeface="Calibri"/>
              </a:rPr>
              <a:t>The model was compiled using "Sparse Categorical Cross-Entropy" as the loss function, "RMSprop" optimizer, and a learning rate of 0.0001.</a:t>
            </a:r>
          </a:p>
          <a:p>
            <a:pPr marL="0" indent="0">
              <a:buNone/>
            </a:pPr>
            <a:endParaRPr lang="en-US" sz="3200" dirty="0">
              <a:cs typeface="Calibri"/>
            </a:endParaRPr>
          </a:p>
          <a:p>
            <a:pPr indent="-457200">
              <a:buFont typeface="Wingdings" panose="05000000000000000000" pitchFamily="2" charset="2"/>
              <a:buChar char="v"/>
            </a:pPr>
            <a:r>
              <a:rPr lang="en-US" sz="3200" dirty="0">
                <a:cs typeface="Calibri"/>
              </a:rPr>
              <a:t>Training involved 15 epochs with a batch size of 5, achieving an accuracy of 89.61%.</a:t>
            </a:r>
          </a:p>
          <a:p>
            <a:pPr marL="0" indent="0">
              <a:buNone/>
            </a:pPr>
            <a:endParaRPr lang="en-US" sz="3200" dirty="0">
              <a:cs typeface="Calibri"/>
            </a:endParaRPr>
          </a:p>
          <a:p>
            <a:pPr indent="-457200">
              <a:buFont typeface="Wingdings" panose="05000000000000000000" pitchFamily="2" charset="2"/>
              <a:buChar char="v"/>
            </a:pPr>
            <a:r>
              <a:rPr lang="en-US" sz="3200" dirty="0">
                <a:cs typeface="Calibri"/>
              </a:rPr>
              <a:t>The model showed a higher number of false positive cases compared to false negative cases, making it challenging to implement for critical clinical diagnosis, especially when detecting negative for individuals with PD.</a:t>
            </a:r>
          </a:p>
          <a:p>
            <a:pPr indent="-457200">
              <a:buFont typeface="Courier New" panose="02070309020205020404" pitchFamily="49" charset="0"/>
              <a:buChar char="o"/>
            </a:pPr>
            <a:endParaRPr lang="en-US" dirty="0">
              <a:cs typeface="Calibri"/>
            </a:endParaRPr>
          </a:p>
        </p:txBody>
      </p:sp>
    </p:spTree>
    <p:extLst>
      <p:ext uri="{BB962C8B-B14F-4D97-AF65-F5344CB8AC3E}">
        <p14:creationId xmlns:p14="http://schemas.microsoft.com/office/powerpoint/2010/main" val="5564171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1229B2-9409-EB70-0DFA-086B59F749C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7E35AF8-3B94-38D8-55D5-BB3B8108D778}"/>
              </a:ext>
            </a:extLst>
          </p:cNvPr>
          <p:cNvSpPr>
            <a:spLocks noGrp="1"/>
          </p:cNvSpPr>
          <p:nvPr>
            <p:ph type="title"/>
          </p:nvPr>
        </p:nvSpPr>
        <p:spPr/>
        <p:txBody>
          <a:bodyPr>
            <a:noAutofit/>
          </a:bodyPr>
          <a:lstStyle/>
          <a:p>
            <a:r>
              <a:rPr lang="en-US" sz="4800" u="sng" dirty="0">
                <a:cs typeface="Calibri Light"/>
              </a:rPr>
              <a:t>Experiment on Gait Dataset: </a:t>
            </a:r>
            <a:endParaRPr lang="en-US" sz="4800" u="sng" dirty="0"/>
          </a:p>
        </p:txBody>
      </p:sp>
      <p:pic>
        <p:nvPicPr>
          <p:cNvPr id="5" name="Content Placeholder 4">
            <a:extLst>
              <a:ext uri="{FF2B5EF4-FFF2-40B4-BE49-F238E27FC236}">
                <a16:creationId xmlns:a16="http://schemas.microsoft.com/office/drawing/2014/main" id="{927A48E1-1D2F-7C56-39BB-62C35229C0CA}"/>
              </a:ext>
            </a:extLst>
          </p:cNvPr>
          <p:cNvPicPr>
            <a:picLocks noGrp="1" noChangeAspect="1"/>
          </p:cNvPicPr>
          <p:nvPr>
            <p:ph idx="1"/>
          </p:nvPr>
        </p:nvPicPr>
        <p:blipFill>
          <a:blip r:embed="rId2"/>
          <a:stretch>
            <a:fillRect/>
          </a:stretch>
        </p:blipFill>
        <p:spPr>
          <a:xfrm>
            <a:off x="2129446" y="1805925"/>
            <a:ext cx="7933107" cy="4016088"/>
          </a:xfrm>
        </p:spPr>
      </p:pic>
      <p:sp>
        <p:nvSpPr>
          <p:cNvPr id="7" name="TextBox 6">
            <a:extLst>
              <a:ext uri="{FF2B5EF4-FFF2-40B4-BE49-F238E27FC236}">
                <a16:creationId xmlns:a16="http://schemas.microsoft.com/office/drawing/2014/main" id="{94F90837-5686-5899-EC0F-9C9871BA0594}"/>
              </a:ext>
            </a:extLst>
          </p:cNvPr>
          <p:cNvSpPr txBox="1"/>
          <p:nvPr/>
        </p:nvSpPr>
        <p:spPr>
          <a:xfrm>
            <a:off x="4756484" y="5956856"/>
            <a:ext cx="6096000" cy="307777"/>
          </a:xfrm>
          <a:prstGeom prst="rect">
            <a:avLst/>
          </a:prstGeom>
          <a:noFill/>
        </p:spPr>
        <p:txBody>
          <a:bodyPr wrap="square">
            <a:spAutoFit/>
          </a:bodyPr>
          <a:lstStyle/>
          <a:p>
            <a:r>
              <a:rPr lang="en-US" dirty="0">
                <a:solidFill>
                  <a:schemeClr val="bg1"/>
                </a:solidFill>
              </a:rPr>
              <a:t>Gait Data Neural Network Model</a:t>
            </a:r>
            <a:endParaRPr lang="en-IN" dirty="0">
              <a:solidFill>
                <a:schemeClr val="bg1"/>
              </a:solidFill>
            </a:endParaRPr>
          </a:p>
        </p:txBody>
      </p:sp>
    </p:spTree>
    <p:extLst>
      <p:ext uri="{BB962C8B-B14F-4D97-AF65-F5344CB8AC3E}">
        <p14:creationId xmlns:p14="http://schemas.microsoft.com/office/powerpoint/2010/main" val="7273485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EFC275-9D75-8F72-7BD1-84FD931DF987}"/>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7E538A9C-AAC1-33C8-998B-6E4E0F5E69AF}"/>
              </a:ext>
            </a:extLst>
          </p:cNvPr>
          <p:cNvPicPr>
            <a:picLocks noChangeAspect="1"/>
          </p:cNvPicPr>
          <p:nvPr/>
        </p:nvPicPr>
        <p:blipFill>
          <a:blip r:embed="rId2"/>
          <a:stretch>
            <a:fillRect/>
          </a:stretch>
        </p:blipFill>
        <p:spPr>
          <a:xfrm>
            <a:off x="365760" y="205740"/>
            <a:ext cx="11471564" cy="6452755"/>
          </a:xfrm>
          <a:prstGeom prst="rect">
            <a:avLst/>
          </a:prstGeom>
        </p:spPr>
      </p:pic>
    </p:spTree>
    <p:extLst>
      <p:ext uri="{BB962C8B-B14F-4D97-AF65-F5344CB8AC3E}">
        <p14:creationId xmlns:p14="http://schemas.microsoft.com/office/powerpoint/2010/main" val="4155572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D9AD02-D6F5-FD89-11BC-58AA42569F8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0C7D44-A720-CF58-0CD4-175B0FF06DFE}"/>
              </a:ext>
            </a:extLst>
          </p:cNvPr>
          <p:cNvSpPr>
            <a:spLocks noGrp="1"/>
          </p:cNvSpPr>
          <p:nvPr>
            <p:ph type="title"/>
          </p:nvPr>
        </p:nvSpPr>
        <p:spPr/>
        <p:txBody>
          <a:bodyPr>
            <a:noAutofit/>
          </a:bodyPr>
          <a:lstStyle/>
          <a:p>
            <a:r>
              <a:rPr lang="en-US" sz="4800" u="sng" dirty="0">
                <a:cs typeface="Calibri Light"/>
              </a:rPr>
              <a:t>Experiment on PPMI Dataset: </a:t>
            </a:r>
            <a:endParaRPr lang="en-US" sz="4800" u="sng" dirty="0"/>
          </a:p>
        </p:txBody>
      </p:sp>
      <p:sp>
        <p:nvSpPr>
          <p:cNvPr id="3" name="Content Placeholder 2">
            <a:extLst>
              <a:ext uri="{FF2B5EF4-FFF2-40B4-BE49-F238E27FC236}">
                <a16:creationId xmlns:a16="http://schemas.microsoft.com/office/drawing/2014/main" id="{CD0C573C-4350-8CCE-7A48-7D2541D56748}"/>
              </a:ext>
            </a:extLst>
          </p:cNvPr>
          <p:cNvSpPr>
            <a:spLocks noGrp="1"/>
          </p:cNvSpPr>
          <p:nvPr>
            <p:ph idx="1"/>
          </p:nvPr>
        </p:nvSpPr>
        <p:spPr/>
        <p:txBody>
          <a:bodyPr vert="horz" lIns="91440" tIns="45720" rIns="91440" bIns="45720" rtlCol="0" anchor="t">
            <a:normAutofit fontScale="70000" lnSpcReduction="20000"/>
          </a:bodyPr>
          <a:lstStyle/>
          <a:p>
            <a:pPr indent="-457200">
              <a:buFont typeface="Wingdings" panose="05000000000000000000" pitchFamily="2" charset="2"/>
              <a:buChar char="v"/>
            </a:pPr>
            <a:r>
              <a:rPr lang="en-US" sz="3200" dirty="0">
                <a:cs typeface="Calibri"/>
              </a:rPr>
              <a:t>A neural network model was developed using potential biomarkers from the PPMI dataset to classify Parkinson’s disease patients based on disease progression rate.</a:t>
            </a:r>
          </a:p>
          <a:p>
            <a:pPr indent="-457200">
              <a:buFont typeface="Wingdings" panose="05000000000000000000" pitchFamily="2" charset="2"/>
              <a:buChar char="v"/>
            </a:pPr>
            <a:endParaRPr lang="en-US" sz="3200" dirty="0">
              <a:cs typeface="Calibri"/>
            </a:endParaRPr>
          </a:p>
          <a:p>
            <a:pPr indent="-457200">
              <a:buFont typeface="Wingdings" panose="05000000000000000000" pitchFamily="2" charset="2"/>
              <a:buChar char="v"/>
            </a:pPr>
            <a:r>
              <a:rPr lang="en-US" sz="3200" dirty="0">
                <a:cs typeface="Calibri"/>
              </a:rPr>
              <a:t>The model includes motor-based symptoms, neurological assessments, and non-motor-based symptom data, totaling 448 records across multiple clinical visits.</a:t>
            </a:r>
          </a:p>
          <a:p>
            <a:pPr indent="-457200">
              <a:buFont typeface="Wingdings" panose="05000000000000000000" pitchFamily="2" charset="2"/>
              <a:buChar char="v"/>
            </a:pPr>
            <a:endParaRPr lang="en-US" sz="3200" dirty="0">
              <a:cs typeface="Calibri"/>
            </a:endParaRPr>
          </a:p>
          <a:p>
            <a:pPr indent="-457200">
              <a:buFont typeface="Wingdings" panose="05000000000000000000" pitchFamily="2" charset="2"/>
              <a:buChar char="v"/>
            </a:pPr>
            <a:r>
              <a:rPr lang="en-US" sz="3200" dirty="0">
                <a:cs typeface="Calibri"/>
              </a:rPr>
              <a:t>It comprises layers including 1D convolutional layers, dropout layers, and fully connected dense layers, with specific shapes and activation functions as described.</a:t>
            </a:r>
          </a:p>
          <a:p>
            <a:pPr indent="-457200">
              <a:buFont typeface="Wingdings" panose="05000000000000000000" pitchFamily="2" charset="2"/>
              <a:buChar char="v"/>
            </a:pPr>
            <a:endParaRPr lang="en-US" sz="3200" dirty="0">
              <a:cs typeface="Calibri"/>
            </a:endParaRPr>
          </a:p>
          <a:p>
            <a:pPr indent="-457200">
              <a:buFont typeface="Wingdings" panose="05000000000000000000" pitchFamily="2" charset="2"/>
              <a:buChar char="v"/>
            </a:pPr>
            <a:r>
              <a:rPr lang="en-US" sz="3200" dirty="0">
                <a:cs typeface="Calibri"/>
              </a:rPr>
              <a:t>Training the model involved using "Sparse Categorical Cross-Entropy" as the loss function, "RMSprop" optimizer, and a learning rate of 0.0001, similar to the Gait model.</a:t>
            </a:r>
          </a:p>
          <a:p>
            <a:pPr indent="-457200">
              <a:buFont typeface="Wingdings" panose="05000000000000000000" pitchFamily="2" charset="2"/>
              <a:buChar char="v"/>
            </a:pPr>
            <a:endParaRPr lang="en-US" sz="3200" dirty="0">
              <a:cs typeface="Calibri"/>
            </a:endParaRPr>
          </a:p>
          <a:p>
            <a:pPr indent="-457200">
              <a:buFont typeface="Wingdings" panose="05000000000000000000" pitchFamily="2" charset="2"/>
              <a:buChar char="v"/>
            </a:pPr>
            <a:r>
              <a:rPr lang="en-US" sz="3200" dirty="0">
                <a:cs typeface="Calibri"/>
              </a:rPr>
              <a:t>After 15 epochs with a batch size of 5, the model achieved an accuracy of 92.05%.</a:t>
            </a:r>
            <a:endParaRPr lang="en-US" dirty="0">
              <a:cs typeface="Calibri"/>
            </a:endParaRPr>
          </a:p>
        </p:txBody>
      </p:sp>
    </p:spTree>
    <p:extLst>
      <p:ext uri="{BB962C8B-B14F-4D97-AF65-F5344CB8AC3E}">
        <p14:creationId xmlns:p14="http://schemas.microsoft.com/office/powerpoint/2010/main" val="24598415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1094AF-07FB-829D-6593-BD37D69F7E2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8F09A79-0B62-0F48-C54F-E55A75E50364}"/>
              </a:ext>
            </a:extLst>
          </p:cNvPr>
          <p:cNvSpPr>
            <a:spLocks noGrp="1"/>
          </p:cNvSpPr>
          <p:nvPr>
            <p:ph type="title"/>
          </p:nvPr>
        </p:nvSpPr>
        <p:spPr/>
        <p:txBody>
          <a:bodyPr>
            <a:noAutofit/>
          </a:bodyPr>
          <a:lstStyle/>
          <a:p>
            <a:r>
              <a:rPr lang="en-US" sz="4800" u="sng" dirty="0">
                <a:cs typeface="Calibri Light"/>
              </a:rPr>
              <a:t>Experiment on PPMI Dataset: </a:t>
            </a:r>
            <a:endParaRPr lang="en-US" sz="4800" u="sng" dirty="0"/>
          </a:p>
        </p:txBody>
      </p:sp>
      <p:pic>
        <p:nvPicPr>
          <p:cNvPr id="5" name="Picture 4">
            <a:extLst>
              <a:ext uri="{FF2B5EF4-FFF2-40B4-BE49-F238E27FC236}">
                <a16:creationId xmlns:a16="http://schemas.microsoft.com/office/drawing/2014/main" id="{AC6BFB2D-661C-BCD1-EC02-FB2E84AF773A}"/>
              </a:ext>
            </a:extLst>
          </p:cNvPr>
          <p:cNvPicPr>
            <a:picLocks noChangeAspect="1"/>
          </p:cNvPicPr>
          <p:nvPr/>
        </p:nvPicPr>
        <p:blipFill>
          <a:blip r:embed="rId2"/>
          <a:stretch>
            <a:fillRect/>
          </a:stretch>
        </p:blipFill>
        <p:spPr>
          <a:xfrm>
            <a:off x="1918884" y="1826620"/>
            <a:ext cx="8161727" cy="4038950"/>
          </a:xfrm>
          <a:prstGeom prst="rect">
            <a:avLst/>
          </a:prstGeom>
        </p:spPr>
      </p:pic>
      <p:sp>
        <p:nvSpPr>
          <p:cNvPr id="7" name="TextBox 6">
            <a:extLst>
              <a:ext uri="{FF2B5EF4-FFF2-40B4-BE49-F238E27FC236}">
                <a16:creationId xmlns:a16="http://schemas.microsoft.com/office/drawing/2014/main" id="{9F9B1394-3D1D-16EE-FEF1-C8F4A30F4224}"/>
              </a:ext>
            </a:extLst>
          </p:cNvPr>
          <p:cNvSpPr txBox="1"/>
          <p:nvPr/>
        </p:nvSpPr>
        <p:spPr>
          <a:xfrm>
            <a:off x="4379495" y="5956856"/>
            <a:ext cx="6096000" cy="307777"/>
          </a:xfrm>
          <a:prstGeom prst="rect">
            <a:avLst/>
          </a:prstGeom>
          <a:noFill/>
        </p:spPr>
        <p:txBody>
          <a:bodyPr wrap="square">
            <a:spAutoFit/>
          </a:bodyPr>
          <a:lstStyle/>
          <a:p>
            <a:r>
              <a:rPr lang="it-IT" dirty="0">
                <a:solidFill>
                  <a:schemeClr val="bg1"/>
                </a:solidFill>
              </a:rPr>
              <a:t>PPMI Data Neural Network Model</a:t>
            </a:r>
            <a:endParaRPr lang="en-IN" dirty="0">
              <a:solidFill>
                <a:schemeClr val="bg1"/>
              </a:solidFill>
            </a:endParaRPr>
          </a:p>
        </p:txBody>
      </p:sp>
    </p:spTree>
    <p:extLst>
      <p:ext uri="{BB962C8B-B14F-4D97-AF65-F5344CB8AC3E}">
        <p14:creationId xmlns:p14="http://schemas.microsoft.com/office/powerpoint/2010/main" val="40324299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BF96C5-3F51-1E3E-BC48-3F26D2EB96AD}"/>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A20E9795-A8DB-DDB1-85D0-065CDEF21CF0}"/>
              </a:ext>
            </a:extLst>
          </p:cNvPr>
          <p:cNvPicPr>
            <a:picLocks noChangeAspect="1"/>
          </p:cNvPicPr>
          <p:nvPr/>
        </p:nvPicPr>
        <p:blipFill>
          <a:blip r:embed="rId2"/>
          <a:stretch>
            <a:fillRect/>
          </a:stretch>
        </p:blipFill>
        <p:spPr>
          <a:xfrm>
            <a:off x="382385" y="215092"/>
            <a:ext cx="11321936" cy="6368589"/>
          </a:xfrm>
          <a:prstGeom prst="rect">
            <a:avLst/>
          </a:prstGeom>
        </p:spPr>
      </p:pic>
    </p:spTree>
    <p:extLst>
      <p:ext uri="{BB962C8B-B14F-4D97-AF65-F5344CB8AC3E}">
        <p14:creationId xmlns:p14="http://schemas.microsoft.com/office/powerpoint/2010/main" val="1722801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3D7C10-2371-9F2E-A0F8-8C0FCD67B054}"/>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1B134E4-C614-5F55-DA00-C97A8746C054}"/>
              </a:ext>
            </a:extLst>
          </p:cNvPr>
          <p:cNvSpPr>
            <a:spLocks noGrp="1"/>
          </p:cNvSpPr>
          <p:nvPr>
            <p:ph idx="1"/>
          </p:nvPr>
        </p:nvSpPr>
        <p:spPr>
          <a:xfrm>
            <a:off x="132520" y="2015082"/>
            <a:ext cx="11658427" cy="4555200"/>
          </a:xfrm>
        </p:spPr>
        <p:txBody>
          <a:bodyPr vert="horz" lIns="91440" tIns="45720" rIns="91440" bIns="45720" rtlCol="0" anchor="t">
            <a:noAutofit/>
          </a:bodyPr>
          <a:lstStyle/>
          <a:p>
            <a:pPr lvl="1" indent="-457200" algn="just">
              <a:lnSpc>
                <a:spcPct val="100000"/>
              </a:lnSpc>
              <a:spcAft>
                <a:spcPts val="1100"/>
              </a:spcAft>
              <a:buFont typeface="Wingdings" panose="05000000000000000000" pitchFamily="2" charset="2"/>
              <a:buChar char="v"/>
            </a:pPr>
            <a:r>
              <a:rPr lang="en-US" sz="2400" dirty="0"/>
              <a:t>Converting the Gait sensor data in more precise format to remove complexity while merging with PPMI data</a:t>
            </a:r>
          </a:p>
          <a:p>
            <a:pPr lvl="1" indent="-457200" algn="just">
              <a:lnSpc>
                <a:spcPct val="100000"/>
              </a:lnSpc>
              <a:spcAft>
                <a:spcPts val="1100"/>
              </a:spcAft>
              <a:buFont typeface="Wingdings" panose="05000000000000000000" pitchFamily="2" charset="2"/>
              <a:buChar char="v"/>
            </a:pPr>
            <a:r>
              <a:rPr lang="en-US" sz="2400" dirty="0"/>
              <a:t>Applying seven important statistical approach on each column of sensor data like Minimum, Maximum, Mean, Median, Standard Deviation, Skewness, and Kurtosis</a:t>
            </a:r>
          </a:p>
          <a:p>
            <a:pPr lvl="1" indent="-457200" algn="just">
              <a:lnSpc>
                <a:spcPct val="100000"/>
              </a:lnSpc>
              <a:spcAft>
                <a:spcPts val="1100"/>
              </a:spcAft>
              <a:buFont typeface="Wingdings" panose="05000000000000000000" pitchFamily="2" charset="2"/>
              <a:buChar char="v"/>
            </a:pPr>
            <a:r>
              <a:rPr lang="en-US" sz="2400" dirty="0"/>
              <a:t>For each subject the whole time series data boils down to 1 single row with 18x7 = 126 features (each attribute converted to 7 other columns)</a:t>
            </a:r>
          </a:p>
          <a:p>
            <a:pPr lvl="1" indent="-457200" algn="just">
              <a:lnSpc>
                <a:spcPct val="100000"/>
              </a:lnSpc>
              <a:spcAft>
                <a:spcPts val="1100"/>
              </a:spcAft>
              <a:buFont typeface="Wingdings" panose="05000000000000000000" pitchFamily="2" charset="2"/>
              <a:buChar char="v"/>
            </a:pPr>
            <a:r>
              <a:rPr lang="en-US" sz="2400" dirty="0">
                <a:cs typeface="Calibri"/>
              </a:rPr>
              <a:t>For PPMI, considered 7 visits data along with baseline visit for PPMI data which gives 1597 features.</a:t>
            </a:r>
          </a:p>
        </p:txBody>
      </p:sp>
      <p:sp>
        <p:nvSpPr>
          <p:cNvPr id="7" name="TextBox 6">
            <a:extLst>
              <a:ext uri="{FF2B5EF4-FFF2-40B4-BE49-F238E27FC236}">
                <a16:creationId xmlns:a16="http://schemas.microsoft.com/office/drawing/2014/main" id="{9604011C-0CED-A9F8-BF7E-EAA7C8585CD9}"/>
              </a:ext>
            </a:extLst>
          </p:cNvPr>
          <p:cNvSpPr txBox="1"/>
          <p:nvPr/>
        </p:nvSpPr>
        <p:spPr>
          <a:xfrm>
            <a:off x="571677" y="931552"/>
            <a:ext cx="6042991" cy="707886"/>
          </a:xfrm>
          <a:prstGeom prst="rect">
            <a:avLst/>
          </a:prstGeom>
          <a:noFill/>
        </p:spPr>
        <p:txBody>
          <a:bodyPr wrap="square">
            <a:spAutoFit/>
          </a:bodyPr>
          <a:lstStyle/>
          <a:p>
            <a:r>
              <a:rPr kumimoji="0" lang="en-US" sz="4000" b="0" i="0" u="sng" strike="noStrike" kern="0" cap="none" spc="0" normalizeH="0" baseline="0" noProof="0" dirty="0">
                <a:ln>
                  <a:noFill/>
                </a:ln>
                <a:solidFill>
                  <a:srgbClr val="FFFFFF"/>
                </a:solidFill>
                <a:effectLst/>
                <a:uLnTx/>
                <a:uFillTx/>
                <a:latin typeface="Montserrat"/>
                <a:cs typeface="Calibri Light"/>
                <a:sym typeface="Montserrat"/>
              </a:rPr>
              <a:t>(a) Data Generation </a:t>
            </a:r>
            <a:r>
              <a:rPr kumimoji="0" lang="en-US" sz="4000" b="0" i="0" strike="noStrike" kern="0" cap="none" spc="0" normalizeH="0" baseline="0" noProof="0" dirty="0">
                <a:ln>
                  <a:noFill/>
                </a:ln>
                <a:solidFill>
                  <a:srgbClr val="FFFFFF"/>
                </a:solidFill>
                <a:effectLst/>
                <a:uLnTx/>
                <a:uFillTx/>
                <a:latin typeface="Montserrat"/>
                <a:cs typeface="Calibri Light"/>
                <a:sym typeface="Montserrat"/>
              </a:rPr>
              <a:t>:</a:t>
            </a:r>
            <a:endParaRPr lang="en-IN" sz="4000" dirty="0"/>
          </a:p>
        </p:txBody>
      </p:sp>
      <p:sp>
        <p:nvSpPr>
          <p:cNvPr id="8" name="TextBox 7">
            <a:extLst>
              <a:ext uri="{FF2B5EF4-FFF2-40B4-BE49-F238E27FC236}">
                <a16:creationId xmlns:a16="http://schemas.microsoft.com/office/drawing/2014/main" id="{AF0F4634-A696-87D1-4470-E0DA06EC0DE1}"/>
              </a:ext>
            </a:extLst>
          </p:cNvPr>
          <p:cNvSpPr txBox="1"/>
          <p:nvPr/>
        </p:nvSpPr>
        <p:spPr>
          <a:xfrm>
            <a:off x="132520" y="100555"/>
            <a:ext cx="7275445" cy="830997"/>
          </a:xfrm>
          <a:prstGeom prst="rect">
            <a:avLst/>
          </a:prstGeom>
          <a:noFill/>
        </p:spPr>
        <p:txBody>
          <a:bodyPr wrap="square">
            <a:spAutoFit/>
          </a:bodyPr>
          <a:lstStyle/>
          <a:p>
            <a:r>
              <a:rPr kumimoji="0" lang="en-US" sz="4800" b="0" i="0" u="sng" strike="noStrike" kern="0" cap="none" spc="0" normalizeH="0" baseline="0" noProof="0" dirty="0">
                <a:ln>
                  <a:noFill/>
                </a:ln>
                <a:solidFill>
                  <a:srgbClr val="FFFFFF"/>
                </a:solidFill>
                <a:effectLst/>
                <a:uLnTx/>
                <a:uFillTx/>
                <a:latin typeface="Montserrat"/>
                <a:cs typeface="Calibri Light"/>
                <a:sym typeface="Montserrat"/>
              </a:rPr>
              <a:t>Multimodal Analysis :</a:t>
            </a:r>
            <a:endParaRPr lang="en-IN" dirty="0"/>
          </a:p>
        </p:txBody>
      </p:sp>
    </p:spTree>
    <p:extLst>
      <p:ext uri="{BB962C8B-B14F-4D97-AF65-F5344CB8AC3E}">
        <p14:creationId xmlns:p14="http://schemas.microsoft.com/office/powerpoint/2010/main" val="29771077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BB5753A-EBD9-0433-703D-60873823F9F1}"/>
              </a:ext>
            </a:extLst>
          </p:cNvPr>
          <p:cNvSpPr>
            <a:spLocks noGrp="1"/>
          </p:cNvSpPr>
          <p:nvPr>
            <p:ph idx="1"/>
          </p:nvPr>
        </p:nvSpPr>
        <p:spPr>
          <a:xfrm>
            <a:off x="64168" y="2007061"/>
            <a:ext cx="11360800" cy="4555200"/>
          </a:xfrm>
        </p:spPr>
        <p:txBody>
          <a:bodyPr vert="horz" lIns="91440" tIns="45720" rIns="91440" bIns="45720" rtlCol="0" anchor="t">
            <a:noAutofit/>
          </a:bodyPr>
          <a:lstStyle/>
          <a:p>
            <a:pPr lvl="1" indent="-457200" algn="just">
              <a:lnSpc>
                <a:spcPct val="100000"/>
              </a:lnSpc>
              <a:spcAft>
                <a:spcPts val="1100"/>
              </a:spcAft>
              <a:buFont typeface="Wingdings" panose="05000000000000000000" pitchFamily="2" charset="2"/>
              <a:buChar char="v"/>
            </a:pPr>
            <a:r>
              <a:rPr lang="en-US" sz="2400" dirty="0"/>
              <a:t>Gait data is collection of 93 PD patients and 73 HC patients whereas PPMI consist of 294 PD patients and 154 HC patient records. </a:t>
            </a:r>
          </a:p>
          <a:p>
            <a:pPr lvl="1" indent="-457200" algn="just">
              <a:lnSpc>
                <a:spcPct val="100000"/>
              </a:lnSpc>
              <a:spcAft>
                <a:spcPts val="1100"/>
              </a:spcAft>
              <a:buFont typeface="Wingdings" panose="05000000000000000000" pitchFamily="2" charset="2"/>
              <a:buChar char="v"/>
            </a:pPr>
            <a:r>
              <a:rPr lang="en-US" sz="2400" dirty="0"/>
              <a:t>Before merging, we have separated both the data based on each class distribution.</a:t>
            </a:r>
          </a:p>
          <a:p>
            <a:pPr lvl="1" indent="-457200" algn="just">
              <a:lnSpc>
                <a:spcPct val="100000"/>
              </a:lnSpc>
              <a:spcAft>
                <a:spcPts val="1100"/>
              </a:spcAft>
              <a:buFont typeface="Wingdings" panose="05000000000000000000" pitchFamily="2" charset="2"/>
              <a:buChar char="v"/>
            </a:pPr>
            <a:r>
              <a:rPr lang="en-US" sz="2400" dirty="0"/>
              <a:t>Generated combined dataset by implementing cross product between those two-dataset depending on same class. </a:t>
            </a:r>
          </a:p>
          <a:p>
            <a:pPr lvl="1" indent="-457200" algn="just">
              <a:lnSpc>
                <a:spcPct val="100000"/>
              </a:lnSpc>
              <a:spcAft>
                <a:spcPts val="1100"/>
              </a:spcAft>
              <a:buFont typeface="Wingdings" panose="05000000000000000000" pitchFamily="2" charset="2"/>
              <a:buChar char="v"/>
            </a:pPr>
            <a:r>
              <a:rPr lang="en-US" sz="2400" dirty="0"/>
              <a:t>For training 50%, with validation and testing 25% each of those datasets are used. </a:t>
            </a:r>
          </a:p>
          <a:p>
            <a:pPr lvl="1" indent="-457200" algn="just">
              <a:lnSpc>
                <a:spcPct val="100000"/>
              </a:lnSpc>
              <a:spcAft>
                <a:spcPts val="1100"/>
              </a:spcAft>
              <a:buFont typeface="Wingdings" panose="05000000000000000000" pitchFamily="2" charset="2"/>
              <a:buChar char="v"/>
            </a:pPr>
            <a:r>
              <a:rPr lang="en-US" sz="2400" dirty="0"/>
              <a:t>In total, after splitting and cross product, it produced data for training 9484, validation 2363 and for testing 2517 rows records with 1721 features. </a:t>
            </a:r>
            <a:endParaRPr lang="en-US" sz="2400" dirty="0">
              <a:cs typeface="Calibri"/>
            </a:endParaRPr>
          </a:p>
        </p:txBody>
      </p:sp>
      <p:sp>
        <p:nvSpPr>
          <p:cNvPr id="7" name="TextBox 6">
            <a:extLst>
              <a:ext uri="{FF2B5EF4-FFF2-40B4-BE49-F238E27FC236}">
                <a16:creationId xmlns:a16="http://schemas.microsoft.com/office/drawing/2014/main" id="{D1162363-44B9-ACED-956D-45C66B0D541F}"/>
              </a:ext>
            </a:extLst>
          </p:cNvPr>
          <p:cNvSpPr txBox="1"/>
          <p:nvPr/>
        </p:nvSpPr>
        <p:spPr>
          <a:xfrm>
            <a:off x="571677" y="931552"/>
            <a:ext cx="6042991" cy="707886"/>
          </a:xfrm>
          <a:prstGeom prst="rect">
            <a:avLst/>
          </a:prstGeom>
          <a:noFill/>
        </p:spPr>
        <p:txBody>
          <a:bodyPr wrap="square">
            <a:spAutoFit/>
          </a:bodyPr>
          <a:lstStyle/>
          <a:p>
            <a:r>
              <a:rPr kumimoji="0" lang="en-US" sz="4000" b="0" i="0" u="sng" strike="noStrike" kern="0" cap="none" spc="0" normalizeH="0" baseline="0" noProof="0" dirty="0">
                <a:ln>
                  <a:noFill/>
                </a:ln>
                <a:solidFill>
                  <a:srgbClr val="FFFFFF"/>
                </a:solidFill>
                <a:effectLst/>
                <a:uLnTx/>
                <a:uFillTx/>
                <a:latin typeface="Montserrat"/>
                <a:cs typeface="Calibri Light"/>
                <a:sym typeface="Montserrat"/>
              </a:rPr>
              <a:t>(a) Data Generation </a:t>
            </a:r>
            <a:r>
              <a:rPr kumimoji="0" lang="en-US" sz="4000" b="0" i="0" strike="noStrike" kern="0" cap="none" spc="0" normalizeH="0" baseline="0" noProof="0" dirty="0">
                <a:ln>
                  <a:noFill/>
                </a:ln>
                <a:solidFill>
                  <a:srgbClr val="FFFFFF"/>
                </a:solidFill>
                <a:effectLst/>
                <a:uLnTx/>
                <a:uFillTx/>
                <a:latin typeface="Montserrat"/>
                <a:cs typeface="Calibri Light"/>
                <a:sym typeface="Montserrat"/>
              </a:rPr>
              <a:t>:</a:t>
            </a:r>
            <a:endParaRPr lang="en-IN" sz="4000" dirty="0"/>
          </a:p>
        </p:txBody>
      </p:sp>
    </p:spTree>
    <p:extLst>
      <p:ext uri="{BB962C8B-B14F-4D97-AF65-F5344CB8AC3E}">
        <p14:creationId xmlns:p14="http://schemas.microsoft.com/office/powerpoint/2010/main" val="32321781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Picture 35">
            <a:extLst>
              <a:ext uri="{FF2B5EF4-FFF2-40B4-BE49-F238E27FC236}">
                <a16:creationId xmlns:a16="http://schemas.microsoft.com/office/drawing/2014/main" id="{81B281D6-D6A3-458E-567C-76E37F948A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79394" y="264160"/>
            <a:ext cx="9745762" cy="6319520"/>
          </a:xfrm>
          <a:prstGeom prst="rect">
            <a:avLst/>
          </a:prstGeom>
        </p:spPr>
      </p:pic>
    </p:spTree>
    <p:extLst>
      <p:ext uri="{BB962C8B-B14F-4D97-AF65-F5344CB8AC3E}">
        <p14:creationId xmlns:p14="http://schemas.microsoft.com/office/powerpoint/2010/main" val="28121597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27">
            <a:extLst>
              <a:ext uri="{FF2B5EF4-FFF2-40B4-BE49-F238E27FC236}">
                <a16:creationId xmlns:a16="http://schemas.microsoft.com/office/drawing/2014/main" id="{411F439D-999F-9E98-E1AE-C969643E2828}"/>
              </a:ext>
            </a:extLst>
          </p:cNvPr>
          <p:cNvSpPr txBox="1"/>
          <p:nvPr/>
        </p:nvSpPr>
        <p:spPr>
          <a:xfrm>
            <a:off x="261829" y="-85147"/>
            <a:ext cx="10373346" cy="707886"/>
          </a:xfrm>
          <a:prstGeom prst="rect">
            <a:avLst/>
          </a:prstGeom>
          <a:noFill/>
        </p:spPr>
        <p:txBody>
          <a:bodyPr wrap="square">
            <a:spAutoFit/>
          </a:bodyPr>
          <a:lstStyle/>
          <a:p>
            <a:r>
              <a:rPr kumimoji="0" lang="en-US" sz="4000" b="0" i="0" u="sng" strike="noStrike" kern="0" cap="none" spc="0" normalizeH="0" baseline="0" noProof="0" dirty="0">
                <a:ln>
                  <a:noFill/>
                </a:ln>
                <a:solidFill>
                  <a:srgbClr val="FFFFFF"/>
                </a:solidFill>
                <a:effectLst/>
                <a:uLnTx/>
                <a:uFillTx/>
                <a:latin typeface="Montserrat"/>
                <a:cs typeface="Calibri Light"/>
                <a:sym typeface="Montserrat"/>
              </a:rPr>
              <a:t>(b) </a:t>
            </a:r>
            <a:r>
              <a:rPr lang="en-US" sz="4000" u="sng" dirty="0">
                <a:solidFill>
                  <a:srgbClr val="FFFFFF"/>
                </a:solidFill>
                <a:latin typeface="Montserrat"/>
                <a:cs typeface="Calibri Light"/>
                <a:sym typeface="Montserrat"/>
              </a:rPr>
              <a:t>Triplet Loss Model</a:t>
            </a:r>
            <a:r>
              <a:rPr kumimoji="0" lang="en-US" sz="4000" b="0" i="0" u="sng" strike="noStrike" kern="0" cap="none" spc="0" normalizeH="0" baseline="0" noProof="0" dirty="0">
                <a:ln>
                  <a:noFill/>
                </a:ln>
                <a:solidFill>
                  <a:srgbClr val="FFFFFF"/>
                </a:solidFill>
                <a:effectLst/>
                <a:uLnTx/>
                <a:uFillTx/>
                <a:latin typeface="Montserrat"/>
                <a:cs typeface="Calibri Light"/>
                <a:sym typeface="Montserrat"/>
              </a:rPr>
              <a:t>:</a:t>
            </a:r>
            <a:endParaRPr lang="en-IN" sz="4000" dirty="0"/>
          </a:p>
        </p:txBody>
      </p:sp>
      <p:sp>
        <p:nvSpPr>
          <p:cNvPr id="3" name="Content Placeholder 2">
            <a:extLst>
              <a:ext uri="{FF2B5EF4-FFF2-40B4-BE49-F238E27FC236}">
                <a16:creationId xmlns:a16="http://schemas.microsoft.com/office/drawing/2014/main" id="{C6EA8B46-6E4F-93CA-BD09-C57CE8728741}"/>
              </a:ext>
            </a:extLst>
          </p:cNvPr>
          <p:cNvSpPr txBox="1">
            <a:spLocks/>
          </p:cNvSpPr>
          <p:nvPr/>
        </p:nvSpPr>
        <p:spPr>
          <a:xfrm>
            <a:off x="415600" y="757380"/>
            <a:ext cx="11360800" cy="5805979"/>
          </a:xfrm>
          <a:prstGeom prst="rect">
            <a:avLst/>
          </a:prstGeom>
        </p:spPr>
        <p:txBody>
          <a:bodyPr vert="horz" lIns="91440" tIns="45720" rIns="91440" bIns="45720" rtlCol="0" anchor="t">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342900" lvl="1" indent="-342900" algn="just">
              <a:spcAft>
                <a:spcPts val="1100"/>
              </a:spcAft>
              <a:buClr>
                <a:schemeClr val="bg1"/>
              </a:buClr>
              <a:buFont typeface="Arial" panose="020B0604020202020204" pitchFamily="34" charset="0"/>
              <a:buChar char="•"/>
            </a:pPr>
            <a:r>
              <a:rPr lang="en-US" sz="2400" dirty="0">
                <a:solidFill>
                  <a:schemeClr val="bg1"/>
                </a:solidFill>
              </a:rPr>
              <a:t>Distribute embeddings representation of data point in a manner in high dimensional vector space</a:t>
            </a:r>
          </a:p>
          <a:p>
            <a:pPr marL="342900" lvl="1" indent="-342900" algn="just">
              <a:spcAft>
                <a:spcPts val="1100"/>
              </a:spcAft>
              <a:buClr>
                <a:schemeClr val="bg1"/>
              </a:buClr>
              <a:buFont typeface="Arial" panose="020B0604020202020204" pitchFamily="34" charset="0"/>
              <a:buChar char="•"/>
            </a:pPr>
            <a:r>
              <a:rPr lang="en-US" sz="2400" dirty="0">
                <a:solidFill>
                  <a:schemeClr val="bg1"/>
                </a:solidFill>
              </a:rPr>
              <a:t>Comparatively similar data points are projected in nearby space on the other hand dissimilar data points are projected far away from each other.</a:t>
            </a:r>
          </a:p>
          <a:p>
            <a:pPr lvl="1" algn="ctr">
              <a:spcAft>
                <a:spcPts val="1100"/>
              </a:spcAft>
              <a:buClr>
                <a:schemeClr val="bg1"/>
              </a:buClr>
            </a:pPr>
            <a:r>
              <a:rPr lang="pt-BR" sz="2400" dirty="0">
                <a:solidFill>
                  <a:schemeClr val="bg1"/>
                </a:solidFill>
              </a:rPr>
              <a:t> L = max(d(a, p)−d(a,n) +margin,0) </a:t>
            </a:r>
          </a:p>
          <a:p>
            <a:pPr marL="342900" lvl="1" indent="-342900">
              <a:spcAft>
                <a:spcPts val="1100"/>
              </a:spcAft>
              <a:buClr>
                <a:schemeClr val="bg1"/>
              </a:buClr>
              <a:buFont typeface="Arial" panose="020B0604020202020204" pitchFamily="34" charset="0"/>
              <a:buChar char="•"/>
            </a:pPr>
            <a:r>
              <a:rPr lang="en-US" sz="2400" dirty="0">
                <a:solidFill>
                  <a:schemeClr val="bg1"/>
                </a:solidFill>
              </a:rPr>
              <a:t>Calculate triplet loss which in return helps in measuring gradient in network.</a:t>
            </a:r>
          </a:p>
          <a:p>
            <a:pPr marL="342900" lvl="1" indent="-342900">
              <a:spcAft>
                <a:spcPts val="1100"/>
              </a:spcAft>
              <a:buClr>
                <a:schemeClr val="bg1"/>
              </a:buClr>
              <a:buFont typeface="Arial" panose="020B0604020202020204" pitchFamily="34" charset="0"/>
              <a:buChar char="•"/>
            </a:pPr>
            <a:r>
              <a:rPr lang="en-US" sz="2400" dirty="0">
                <a:solidFill>
                  <a:schemeClr val="bg1"/>
                </a:solidFill>
              </a:rPr>
              <a:t>There is also a hyperparameter called margin that is added to the loss function. This hyperparameter represents how far away the dissimilarities need to be. It assists us to recognize two samples much more efficiently. </a:t>
            </a:r>
          </a:p>
          <a:p>
            <a:pPr marL="342900" lvl="1" indent="-342900">
              <a:spcAft>
                <a:spcPts val="1100"/>
              </a:spcAft>
              <a:buClr>
                <a:schemeClr val="bg1"/>
              </a:buClr>
              <a:buFont typeface="Arial" panose="020B0604020202020204" pitchFamily="34" charset="0"/>
              <a:buChar char="•"/>
            </a:pPr>
            <a:r>
              <a:rPr lang="en-US" sz="2400" dirty="0">
                <a:solidFill>
                  <a:schemeClr val="bg1"/>
                </a:solidFill>
              </a:rPr>
              <a:t>Eventually we measure the gradients and these gradients helps us to update the biases and weights of the Siamese network . During training period we collect an anchor sample along with a positive and negative sample selected randomly to calculate loss and update the gradients of the network.</a:t>
            </a:r>
          </a:p>
          <a:p>
            <a:pPr marL="342900" lvl="1" indent="-342900">
              <a:spcAft>
                <a:spcPts val="1100"/>
              </a:spcAft>
              <a:buClr>
                <a:schemeClr val="bg1"/>
              </a:buClr>
              <a:buFont typeface="Arial" panose="020B0604020202020204" pitchFamily="34" charset="0"/>
              <a:buChar char="•"/>
            </a:pPr>
            <a:endParaRPr lang="en-US" sz="2400" dirty="0">
              <a:solidFill>
                <a:schemeClr val="bg1"/>
              </a:solidFill>
            </a:endParaRPr>
          </a:p>
          <a:p>
            <a:pPr lvl="1" indent="-457200" algn="just">
              <a:spcAft>
                <a:spcPts val="1100"/>
              </a:spcAft>
              <a:buClr>
                <a:schemeClr val="bg1"/>
              </a:buClr>
              <a:buFont typeface="Arial" panose="020B0604020202020204" pitchFamily="34" charset="0"/>
              <a:buChar char="•"/>
            </a:pPr>
            <a:endParaRPr lang="en-US" sz="2400" dirty="0">
              <a:solidFill>
                <a:schemeClr val="bg1"/>
              </a:solidFill>
              <a:cs typeface="Calibri"/>
            </a:endParaRPr>
          </a:p>
        </p:txBody>
      </p:sp>
    </p:spTree>
    <p:extLst>
      <p:ext uri="{BB962C8B-B14F-4D97-AF65-F5344CB8AC3E}">
        <p14:creationId xmlns:p14="http://schemas.microsoft.com/office/powerpoint/2010/main" val="6411126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13DE6-5EB4-D978-D0F2-166B3042B3C3}"/>
              </a:ext>
            </a:extLst>
          </p:cNvPr>
          <p:cNvSpPr>
            <a:spLocks noGrp="1"/>
          </p:cNvSpPr>
          <p:nvPr>
            <p:ph type="title"/>
          </p:nvPr>
        </p:nvSpPr>
        <p:spPr>
          <a:xfrm>
            <a:off x="1457325" y="662561"/>
            <a:ext cx="11147750" cy="763600"/>
          </a:xfrm>
        </p:spPr>
        <p:txBody>
          <a:bodyPr>
            <a:noAutofit/>
          </a:bodyPr>
          <a:lstStyle/>
          <a:p>
            <a:r>
              <a:rPr lang="en-US" sz="4800" u="sng" dirty="0">
                <a:cs typeface="Calibri Light"/>
              </a:rPr>
              <a:t>Contents :</a:t>
            </a:r>
            <a:endParaRPr lang="en-US" sz="4800" u="sng" dirty="0"/>
          </a:p>
        </p:txBody>
      </p:sp>
      <p:sp>
        <p:nvSpPr>
          <p:cNvPr id="3" name="Content Placeholder 2">
            <a:extLst>
              <a:ext uri="{FF2B5EF4-FFF2-40B4-BE49-F238E27FC236}">
                <a16:creationId xmlns:a16="http://schemas.microsoft.com/office/drawing/2014/main" id="{2BB5753A-EBD9-0433-703D-60873823F9F1}"/>
              </a:ext>
            </a:extLst>
          </p:cNvPr>
          <p:cNvSpPr>
            <a:spLocks noGrp="1"/>
          </p:cNvSpPr>
          <p:nvPr>
            <p:ph idx="1"/>
          </p:nvPr>
        </p:nvSpPr>
        <p:spPr>
          <a:xfrm>
            <a:off x="1314450" y="1536633"/>
            <a:ext cx="10461950" cy="4555200"/>
          </a:xfrm>
        </p:spPr>
        <p:txBody>
          <a:bodyPr vert="horz" lIns="91440" tIns="45720" rIns="91440" bIns="45720" rtlCol="0" anchor="t">
            <a:normAutofit/>
          </a:bodyPr>
          <a:lstStyle/>
          <a:p>
            <a:r>
              <a:rPr lang="en-US" sz="2800" dirty="0">
                <a:ea typeface="+mn-lt"/>
                <a:cs typeface="+mn-lt"/>
              </a:rPr>
              <a:t>Introduction</a:t>
            </a:r>
          </a:p>
          <a:p>
            <a:r>
              <a:rPr lang="en-US" sz="2800" dirty="0"/>
              <a:t>Literature Review </a:t>
            </a:r>
          </a:p>
          <a:p>
            <a:r>
              <a:rPr lang="en-US" sz="2800" dirty="0">
                <a:ea typeface="+mn-lt"/>
                <a:cs typeface="+mn-lt"/>
              </a:rPr>
              <a:t>Problem Statement</a:t>
            </a:r>
          </a:p>
          <a:p>
            <a:r>
              <a:rPr lang="en-US" sz="2800" dirty="0">
                <a:ea typeface="+mn-lt"/>
                <a:cs typeface="+mn-lt"/>
              </a:rPr>
              <a:t>Datasets</a:t>
            </a:r>
          </a:p>
          <a:p>
            <a:r>
              <a:rPr lang="en-US" sz="2800" dirty="0">
                <a:ea typeface="+mn-lt"/>
                <a:cs typeface="+mn-lt"/>
              </a:rPr>
              <a:t>Multi-Model Analysis</a:t>
            </a:r>
          </a:p>
          <a:p>
            <a:r>
              <a:rPr lang="en-US" sz="2800" dirty="0">
                <a:ea typeface="+mn-lt"/>
                <a:cs typeface="+mn-lt"/>
              </a:rPr>
              <a:t>Result</a:t>
            </a:r>
          </a:p>
          <a:p>
            <a:r>
              <a:rPr lang="en-US" sz="2800" dirty="0"/>
              <a:t>Model Comparison</a:t>
            </a:r>
          </a:p>
          <a:p>
            <a:r>
              <a:rPr lang="en-US" sz="2800" dirty="0">
                <a:ea typeface="+mn-lt"/>
                <a:cs typeface="+mn-lt"/>
              </a:rPr>
              <a:t>Future Development</a:t>
            </a:r>
          </a:p>
          <a:p>
            <a:r>
              <a:rPr lang="en-US" sz="2800" dirty="0">
                <a:ea typeface="+mn-lt"/>
                <a:cs typeface="+mn-lt"/>
              </a:rPr>
              <a:t>Conclusion</a:t>
            </a:r>
            <a:endParaRPr lang="en-US" sz="2800" dirty="0"/>
          </a:p>
          <a:p>
            <a:endParaRPr lang="en-US" dirty="0">
              <a:cs typeface="Calibri"/>
            </a:endParaRPr>
          </a:p>
        </p:txBody>
      </p:sp>
      <p:pic>
        <p:nvPicPr>
          <p:cNvPr id="5" name="Picture 4">
            <a:extLst>
              <a:ext uri="{FF2B5EF4-FFF2-40B4-BE49-F238E27FC236}">
                <a16:creationId xmlns:a16="http://schemas.microsoft.com/office/drawing/2014/main" id="{AC9D340B-C67D-49A8-ACCD-D3091CFE88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11129" y="379288"/>
            <a:ext cx="4666421" cy="5712545"/>
          </a:xfrm>
          <a:prstGeom prst="rect">
            <a:avLst/>
          </a:prstGeom>
        </p:spPr>
      </p:pic>
      <p:sp>
        <p:nvSpPr>
          <p:cNvPr id="6" name="TextBox 5">
            <a:extLst>
              <a:ext uri="{FF2B5EF4-FFF2-40B4-BE49-F238E27FC236}">
                <a16:creationId xmlns:a16="http://schemas.microsoft.com/office/drawing/2014/main" id="{CC103194-7D57-F3E5-3CB4-5D9B1A1E11E6}"/>
              </a:ext>
            </a:extLst>
          </p:cNvPr>
          <p:cNvSpPr txBox="1"/>
          <p:nvPr/>
        </p:nvSpPr>
        <p:spPr>
          <a:xfrm>
            <a:off x="5776479" y="6290911"/>
            <a:ext cx="5999921" cy="307777"/>
          </a:xfrm>
          <a:prstGeom prst="rect">
            <a:avLst/>
          </a:prstGeom>
          <a:noFill/>
        </p:spPr>
        <p:txBody>
          <a:bodyPr wrap="square" rtlCol="0">
            <a:spAutoFit/>
          </a:bodyPr>
          <a:lstStyle/>
          <a:p>
            <a:r>
              <a:rPr lang="en-US" dirty="0">
                <a:solidFill>
                  <a:schemeClr val="bg1"/>
                </a:solidFill>
              </a:rPr>
              <a:t>Source: https://www.parkinsonsnsw.org.au/symptoms-and-complications/</a:t>
            </a:r>
            <a:endParaRPr lang="en-IN" dirty="0">
              <a:solidFill>
                <a:schemeClr val="bg1"/>
              </a:solidFill>
            </a:endParaRPr>
          </a:p>
        </p:txBody>
      </p:sp>
    </p:spTree>
    <p:extLst>
      <p:ext uri="{BB962C8B-B14F-4D97-AF65-F5344CB8AC3E}">
        <p14:creationId xmlns:p14="http://schemas.microsoft.com/office/powerpoint/2010/main" val="3406187647"/>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27">
            <a:extLst>
              <a:ext uri="{FF2B5EF4-FFF2-40B4-BE49-F238E27FC236}">
                <a16:creationId xmlns:a16="http://schemas.microsoft.com/office/drawing/2014/main" id="{411F439D-999F-9E98-E1AE-C969643E2828}"/>
              </a:ext>
            </a:extLst>
          </p:cNvPr>
          <p:cNvSpPr txBox="1"/>
          <p:nvPr/>
        </p:nvSpPr>
        <p:spPr>
          <a:xfrm>
            <a:off x="415600" y="612913"/>
            <a:ext cx="10373346" cy="707886"/>
          </a:xfrm>
          <a:prstGeom prst="rect">
            <a:avLst/>
          </a:prstGeom>
          <a:noFill/>
        </p:spPr>
        <p:txBody>
          <a:bodyPr wrap="square">
            <a:spAutoFit/>
          </a:bodyPr>
          <a:lstStyle/>
          <a:p>
            <a:r>
              <a:rPr kumimoji="0" lang="en-US" sz="4000" b="0" i="0" u="sng" strike="noStrike" kern="0" cap="none" spc="0" normalizeH="0" baseline="0" noProof="0" dirty="0">
                <a:ln>
                  <a:noFill/>
                </a:ln>
                <a:solidFill>
                  <a:srgbClr val="FFFFFF"/>
                </a:solidFill>
                <a:effectLst/>
                <a:uLnTx/>
                <a:uFillTx/>
                <a:latin typeface="Montserrat"/>
                <a:cs typeface="Calibri Light"/>
                <a:sym typeface="Montserrat"/>
              </a:rPr>
              <a:t>(c) </a:t>
            </a:r>
            <a:r>
              <a:rPr lang="en-US" sz="4000" u="sng" dirty="0">
                <a:solidFill>
                  <a:srgbClr val="FFFFFF"/>
                </a:solidFill>
                <a:latin typeface="Montserrat"/>
                <a:cs typeface="Calibri Light"/>
                <a:sym typeface="Montserrat"/>
              </a:rPr>
              <a:t>Training Data Preparation</a:t>
            </a:r>
            <a:r>
              <a:rPr kumimoji="0" lang="en-US" sz="4000" b="0" i="0" u="sng" strike="noStrike" kern="0" cap="none" spc="0" normalizeH="0" baseline="0" noProof="0" dirty="0">
                <a:ln>
                  <a:noFill/>
                </a:ln>
                <a:solidFill>
                  <a:srgbClr val="FFFFFF"/>
                </a:solidFill>
                <a:effectLst/>
                <a:uLnTx/>
                <a:uFillTx/>
                <a:latin typeface="Montserrat"/>
                <a:cs typeface="Calibri Light"/>
                <a:sym typeface="Montserrat"/>
              </a:rPr>
              <a:t>:</a:t>
            </a:r>
            <a:endParaRPr lang="en-IN" sz="4000" dirty="0"/>
          </a:p>
        </p:txBody>
      </p:sp>
      <p:sp>
        <p:nvSpPr>
          <p:cNvPr id="3" name="Content Placeholder 2">
            <a:extLst>
              <a:ext uri="{FF2B5EF4-FFF2-40B4-BE49-F238E27FC236}">
                <a16:creationId xmlns:a16="http://schemas.microsoft.com/office/drawing/2014/main" id="{C6EA8B46-6E4F-93CA-BD09-C57CE8728741}"/>
              </a:ext>
            </a:extLst>
          </p:cNvPr>
          <p:cNvSpPr txBox="1">
            <a:spLocks/>
          </p:cNvSpPr>
          <p:nvPr/>
        </p:nvSpPr>
        <p:spPr>
          <a:xfrm>
            <a:off x="415600" y="1671781"/>
            <a:ext cx="11360800" cy="4434380"/>
          </a:xfrm>
          <a:prstGeom prst="rect">
            <a:avLst/>
          </a:prstGeom>
        </p:spPr>
        <p:txBody>
          <a:bodyPr vert="horz" lIns="91440" tIns="45720" rIns="91440" bIns="45720" rtlCol="0" anchor="t">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342900" lvl="1" indent="-342900" algn="just">
              <a:spcAft>
                <a:spcPts val="1100"/>
              </a:spcAft>
              <a:buClr>
                <a:schemeClr val="bg1"/>
              </a:buClr>
              <a:buFont typeface="Arial" panose="020B0604020202020204" pitchFamily="34" charset="0"/>
              <a:buChar char="•"/>
            </a:pPr>
            <a:r>
              <a:rPr lang="en-US" sz="2400" dirty="0">
                <a:solidFill>
                  <a:schemeClr val="bg1"/>
                </a:solidFill>
                <a:latin typeface="Lato" panose="020F0502020204030203" pitchFamily="34" charset="0"/>
                <a:ea typeface="Lato" panose="020F0502020204030203" pitchFamily="34" charset="0"/>
                <a:cs typeface="Lato" panose="020F0502020204030203" pitchFamily="34" charset="0"/>
              </a:rPr>
              <a:t>To create triplets we need a positive sample (whose label should be same with anchor sample ), an anchor sample and a negative sample (whose label should be same with anchor sample). </a:t>
            </a:r>
          </a:p>
          <a:p>
            <a:pPr marL="342900" lvl="1" indent="-342900" algn="just">
              <a:spcAft>
                <a:spcPts val="1100"/>
              </a:spcAft>
              <a:buClr>
                <a:schemeClr val="bg1"/>
              </a:buClr>
              <a:buFont typeface="Arial" panose="020B0604020202020204" pitchFamily="34" charset="0"/>
              <a:buChar char="•"/>
            </a:pPr>
            <a:r>
              <a:rPr lang="en-US" sz="2400" dirty="0">
                <a:solidFill>
                  <a:schemeClr val="bg1"/>
                </a:solidFill>
                <a:latin typeface="Lato" panose="020F0502020204030203" pitchFamily="34" charset="0"/>
                <a:ea typeface="Lato" panose="020F0502020204030203" pitchFamily="34" charset="0"/>
                <a:cs typeface="Lato" panose="020F0502020204030203" pitchFamily="34" charset="0"/>
              </a:rPr>
              <a:t>Both the PPMI and Gait dataset contain two classes. </a:t>
            </a:r>
          </a:p>
          <a:p>
            <a:pPr marL="342900" lvl="1" indent="-342900" algn="just">
              <a:spcAft>
                <a:spcPts val="1100"/>
              </a:spcAft>
              <a:buClr>
                <a:schemeClr val="bg1"/>
              </a:buClr>
              <a:buFont typeface="Arial" panose="020B0604020202020204" pitchFamily="34" charset="0"/>
              <a:buChar char="•"/>
            </a:pPr>
            <a:r>
              <a:rPr lang="en-US" sz="2400" dirty="0">
                <a:solidFill>
                  <a:schemeClr val="bg1"/>
                </a:solidFill>
                <a:latin typeface="Lato" panose="020F0502020204030203" pitchFamily="34" charset="0"/>
                <a:ea typeface="Lato" panose="020F0502020204030203" pitchFamily="34" charset="0"/>
                <a:cs typeface="Lato" panose="020F0502020204030203" pitchFamily="34" charset="0"/>
              </a:rPr>
              <a:t>So, for each combined Gait and PPMI data (consider it as anchor sample) from train set, two samples are selected randomly from the same set where one of which is same class as the anchor sample (consider it as positive sample) and another is taken from different class (consider it as negative sample ) from training set. </a:t>
            </a:r>
          </a:p>
          <a:p>
            <a:pPr marL="342900" lvl="1" indent="-342900" algn="just">
              <a:spcAft>
                <a:spcPts val="1100"/>
              </a:spcAft>
              <a:buClr>
                <a:schemeClr val="bg1"/>
              </a:buClr>
              <a:buFont typeface="Arial" panose="020B0604020202020204" pitchFamily="34" charset="0"/>
              <a:buChar char="•"/>
            </a:pPr>
            <a:r>
              <a:rPr lang="en-US" sz="2400" dirty="0">
                <a:solidFill>
                  <a:schemeClr val="bg1"/>
                </a:solidFill>
                <a:latin typeface="Lato" panose="020F0502020204030203" pitchFamily="34" charset="0"/>
                <a:ea typeface="Lato" panose="020F0502020204030203" pitchFamily="34" charset="0"/>
                <a:cs typeface="Lato" panose="020F0502020204030203" pitchFamily="34" charset="0"/>
              </a:rPr>
              <a:t>Furthermore, for every batch we have selected n number of triplets. </a:t>
            </a:r>
          </a:p>
          <a:p>
            <a:pPr lvl="1" indent="-457200" algn="just">
              <a:spcAft>
                <a:spcPts val="1100"/>
              </a:spcAft>
              <a:buClr>
                <a:schemeClr val="bg1"/>
              </a:buClr>
              <a:buFont typeface="Arial" panose="020B0604020202020204" pitchFamily="34" charset="0"/>
              <a:buChar char="•"/>
            </a:pPr>
            <a:endParaRPr lang="en-US" sz="2400" dirty="0">
              <a:solidFill>
                <a:schemeClr val="bg1"/>
              </a:solidFill>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26629611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B5AF0F-5D5A-09CA-0566-E50C3B17FC2E}"/>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BFA8137-D51C-9969-E603-F3E441D8161D}"/>
              </a:ext>
            </a:extLst>
          </p:cNvPr>
          <p:cNvSpPr>
            <a:spLocks noGrp="1"/>
          </p:cNvSpPr>
          <p:nvPr>
            <p:ph idx="1"/>
          </p:nvPr>
        </p:nvSpPr>
        <p:spPr>
          <a:xfrm>
            <a:off x="0" y="1232454"/>
            <a:ext cx="11360800" cy="5496634"/>
          </a:xfrm>
        </p:spPr>
        <p:txBody>
          <a:bodyPr vert="horz" lIns="91440" tIns="45720" rIns="91440" bIns="45720" rtlCol="0" anchor="t">
            <a:noAutofit/>
          </a:bodyPr>
          <a:lstStyle/>
          <a:p>
            <a:pPr lvl="1" indent="-457200" algn="just">
              <a:lnSpc>
                <a:spcPct val="100000"/>
              </a:lnSpc>
              <a:spcAft>
                <a:spcPts val="1100"/>
              </a:spcAft>
              <a:buFont typeface="Wingdings" panose="05000000000000000000" pitchFamily="2" charset="2"/>
              <a:buChar char="v"/>
            </a:pPr>
            <a:r>
              <a:rPr lang="en-US" sz="2400" dirty="0"/>
              <a:t>As we are handling two different types of information, we have to think about combining two architectures Gait and PPMI to create a framework that can work on whole features. </a:t>
            </a:r>
          </a:p>
          <a:p>
            <a:pPr lvl="1" indent="-457200" algn="just">
              <a:lnSpc>
                <a:spcPct val="100000"/>
              </a:lnSpc>
              <a:spcAft>
                <a:spcPts val="1100"/>
              </a:spcAft>
              <a:buFont typeface="Wingdings" panose="05000000000000000000" pitchFamily="2" charset="2"/>
              <a:buChar char="v"/>
            </a:pPr>
            <a:r>
              <a:rPr lang="en-US" sz="2400" dirty="0"/>
              <a:t>To extract the features from two different networks and concatenate those features and pass it through an aggregate network where the appropriate loss function will predict its label.</a:t>
            </a:r>
          </a:p>
          <a:p>
            <a:pPr lvl="1" indent="-457200" algn="just">
              <a:lnSpc>
                <a:spcPct val="100000"/>
              </a:lnSpc>
              <a:spcAft>
                <a:spcPts val="1100"/>
              </a:spcAft>
              <a:buFont typeface="Wingdings" panose="05000000000000000000" pitchFamily="2" charset="2"/>
              <a:buChar char="v"/>
            </a:pPr>
            <a:r>
              <a:rPr lang="en-US" sz="2400" dirty="0"/>
              <a:t> Calculate difference between two embedding vector and pass it through an energy function and predict that if that pair is similar or not.</a:t>
            </a:r>
          </a:p>
          <a:p>
            <a:pPr lvl="1" indent="-457200" algn="just">
              <a:lnSpc>
                <a:spcPct val="100000"/>
              </a:lnSpc>
              <a:spcAft>
                <a:spcPts val="1100"/>
              </a:spcAft>
              <a:buFont typeface="Wingdings" panose="05000000000000000000" pitchFamily="2" charset="2"/>
              <a:buChar char="v"/>
            </a:pPr>
            <a:r>
              <a:rPr lang="en-US" sz="2400" dirty="0"/>
              <a:t>For input to Siamese network, which is basically a framework that uses input coming from more than one modality , we think of extracting second last layer of Gait and PPMI data set as a modified feature vectors for multi-modal input.</a:t>
            </a:r>
          </a:p>
          <a:p>
            <a:pPr lvl="1" indent="-457200" algn="just">
              <a:lnSpc>
                <a:spcPct val="100000"/>
              </a:lnSpc>
              <a:spcAft>
                <a:spcPts val="1100"/>
              </a:spcAft>
              <a:buFont typeface="Wingdings" panose="05000000000000000000" pitchFamily="2" charset="2"/>
              <a:buChar char="v"/>
            </a:pPr>
            <a:endParaRPr lang="en-US" sz="2400" dirty="0"/>
          </a:p>
        </p:txBody>
      </p:sp>
      <p:sp>
        <p:nvSpPr>
          <p:cNvPr id="7" name="TextBox 6">
            <a:extLst>
              <a:ext uri="{FF2B5EF4-FFF2-40B4-BE49-F238E27FC236}">
                <a16:creationId xmlns:a16="http://schemas.microsoft.com/office/drawing/2014/main" id="{E89E2EA2-E045-48AC-9A61-EFD81D602BED}"/>
              </a:ext>
            </a:extLst>
          </p:cNvPr>
          <p:cNvSpPr txBox="1"/>
          <p:nvPr/>
        </p:nvSpPr>
        <p:spPr>
          <a:xfrm>
            <a:off x="297357" y="128912"/>
            <a:ext cx="10160491" cy="707886"/>
          </a:xfrm>
          <a:prstGeom prst="rect">
            <a:avLst/>
          </a:prstGeom>
          <a:noFill/>
        </p:spPr>
        <p:txBody>
          <a:bodyPr wrap="square">
            <a:spAutoFit/>
          </a:bodyPr>
          <a:lstStyle/>
          <a:p>
            <a:r>
              <a:rPr kumimoji="0" lang="en-US" sz="4000" b="0" i="0" u="sng" strike="noStrike" kern="0" cap="none" spc="0" normalizeH="0" baseline="0" noProof="0" dirty="0">
                <a:ln>
                  <a:noFill/>
                </a:ln>
                <a:solidFill>
                  <a:srgbClr val="FFFFFF"/>
                </a:solidFill>
                <a:effectLst/>
                <a:uLnTx/>
                <a:uFillTx/>
                <a:latin typeface="Montserrat"/>
                <a:cs typeface="Calibri Light"/>
                <a:sym typeface="Montserrat"/>
              </a:rPr>
              <a:t>(d) Multimodal Siamese Network:</a:t>
            </a:r>
            <a:endParaRPr lang="en-IN" sz="4000" dirty="0"/>
          </a:p>
        </p:txBody>
      </p:sp>
    </p:spTree>
    <p:extLst>
      <p:ext uri="{BB962C8B-B14F-4D97-AF65-F5344CB8AC3E}">
        <p14:creationId xmlns:p14="http://schemas.microsoft.com/office/powerpoint/2010/main" val="19206701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B5AF0F-5D5A-09CA-0566-E50C3B17FC2E}"/>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BFA8137-D51C-9969-E603-F3E441D8161D}"/>
              </a:ext>
            </a:extLst>
          </p:cNvPr>
          <p:cNvSpPr>
            <a:spLocks noGrp="1"/>
          </p:cNvSpPr>
          <p:nvPr>
            <p:ph idx="1"/>
          </p:nvPr>
        </p:nvSpPr>
        <p:spPr>
          <a:xfrm>
            <a:off x="0" y="827966"/>
            <a:ext cx="11360800" cy="5496634"/>
          </a:xfrm>
        </p:spPr>
        <p:txBody>
          <a:bodyPr vert="horz" lIns="91440" tIns="45720" rIns="91440" bIns="45720" rtlCol="0" anchor="t">
            <a:noAutofit/>
          </a:bodyPr>
          <a:lstStyle/>
          <a:p>
            <a:pPr lvl="1" indent="-457200" algn="just">
              <a:lnSpc>
                <a:spcPct val="100000"/>
              </a:lnSpc>
              <a:spcAft>
                <a:spcPts val="1100"/>
              </a:spcAft>
              <a:buFont typeface="Wingdings" panose="05000000000000000000" pitchFamily="2" charset="2"/>
              <a:buChar char="v"/>
            </a:pPr>
            <a:r>
              <a:rPr lang="en-US" sz="2400" dirty="0"/>
              <a:t>Those feature vectors will have the characteristic of Gait analysis and PPMI diagnostic values individually which will be concatenated before considering them as an input to Siamese network.</a:t>
            </a:r>
          </a:p>
          <a:p>
            <a:pPr lvl="1" indent="-457200" algn="just">
              <a:lnSpc>
                <a:spcPct val="100000"/>
              </a:lnSpc>
              <a:spcAft>
                <a:spcPts val="1100"/>
              </a:spcAft>
              <a:buFont typeface="Wingdings" panose="05000000000000000000" pitchFamily="2" charset="2"/>
              <a:buChar char="v"/>
            </a:pPr>
            <a:r>
              <a:rPr lang="en-US" sz="2400" dirty="0"/>
              <a:t>Gait and PPMI features will create 36 feature vectors (4 vector from Gait model and 32 from PPMI model) and consider as input to Siamese network.</a:t>
            </a:r>
          </a:p>
          <a:p>
            <a:pPr lvl="1" indent="-457200" algn="just">
              <a:lnSpc>
                <a:spcPct val="100000"/>
              </a:lnSpc>
              <a:spcAft>
                <a:spcPts val="1100"/>
              </a:spcAft>
              <a:buFont typeface="Wingdings" panose="05000000000000000000" pitchFamily="2" charset="2"/>
              <a:buChar char="v"/>
            </a:pPr>
            <a:r>
              <a:rPr lang="en-US" sz="2400" dirty="0"/>
              <a:t>Input layer with dimension of 36 features which are coming from Gait and PPMI network.</a:t>
            </a:r>
          </a:p>
          <a:p>
            <a:pPr lvl="1" indent="-457200" algn="just">
              <a:lnSpc>
                <a:spcPct val="100000"/>
              </a:lnSpc>
              <a:spcAft>
                <a:spcPts val="1100"/>
              </a:spcAft>
              <a:buFont typeface="Wingdings" panose="05000000000000000000" pitchFamily="2" charset="2"/>
              <a:buChar char="v"/>
            </a:pPr>
            <a:r>
              <a:rPr lang="en-US" sz="2400" dirty="0"/>
              <a:t>Next a dense layer with size 32 and activation function ‘</a:t>
            </a:r>
            <a:r>
              <a:rPr lang="en-US" sz="2400" dirty="0" err="1"/>
              <a:t>Relu</a:t>
            </a:r>
            <a:r>
              <a:rPr lang="en-US" sz="2400" dirty="0"/>
              <a:t>’.</a:t>
            </a:r>
          </a:p>
          <a:p>
            <a:pPr lvl="1" indent="-457200" algn="just">
              <a:lnSpc>
                <a:spcPct val="100000"/>
              </a:lnSpc>
              <a:spcAft>
                <a:spcPts val="1100"/>
              </a:spcAft>
              <a:buFont typeface="Wingdings" panose="05000000000000000000" pitchFamily="2" charset="2"/>
              <a:buChar char="v"/>
            </a:pPr>
            <a:r>
              <a:rPr lang="en-US" sz="2400" dirty="0"/>
              <a:t>After that there is a dropout layer with rate 0.5 and then, </a:t>
            </a:r>
          </a:p>
          <a:p>
            <a:pPr lvl="1" indent="-457200" algn="just">
              <a:lnSpc>
                <a:spcPct val="100000"/>
              </a:lnSpc>
              <a:spcAft>
                <a:spcPts val="1100"/>
              </a:spcAft>
              <a:buFont typeface="Wingdings" panose="05000000000000000000" pitchFamily="2" charset="2"/>
              <a:buChar char="v"/>
            </a:pPr>
            <a:r>
              <a:rPr lang="en-US" sz="2400" dirty="0"/>
              <a:t>Again, a dense layer with kernel size 16 with ‘</a:t>
            </a:r>
            <a:r>
              <a:rPr lang="en-US" sz="2400" dirty="0" err="1"/>
              <a:t>Relu</a:t>
            </a:r>
            <a:r>
              <a:rPr lang="en-US" sz="2400" dirty="0"/>
              <a:t>’ activation function.</a:t>
            </a:r>
          </a:p>
          <a:p>
            <a:pPr lvl="1" indent="-457200" algn="just">
              <a:lnSpc>
                <a:spcPct val="100000"/>
              </a:lnSpc>
              <a:spcAft>
                <a:spcPts val="1100"/>
              </a:spcAft>
              <a:buFont typeface="Wingdings" panose="05000000000000000000" pitchFamily="2" charset="2"/>
              <a:buChar char="v"/>
            </a:pPr>
            <a:r>
              <a:rPr lang="en-US" sz="2400" dirty="0"/>
              <a:t>And it ends with a dropout layer with rate 0.5 followed by a dense layer of kernel size 8 with same activation function that we have used before.</a:t>
            </a:r>
            <a:endParaRPr lang="en-US" sz="2400" dirty="0">
              <a:cs typeface="Calibri"/>
            </a:endParaRPr>
          </a:p>
        </p:txBody>
      </p:sp>
    </p:spTree>
    <p:extLst>
      <p:ext uri="{BB962C8B-B14F-4D97-AF65-F5344CB8AC3E}">
        <p14:creationId xmlns:p14="http://schemas.microsoft.com/office/powerpoint/2010/main" val="19457412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5C6A0E2-D3E0-69F1-6C51-3991513153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270" y="745850"/>
            <a:ext cx="11913704" cy="5933246"/>
          </a:xfrm>
          <a:prstGeom prst="rect">
            <a:avLst/>
          </a:prstGeom>
        </p:spPr>
      </p:pic>
      <p:sp>
        <p:nvSpPr>
          <p:cNvPr id="18" name="Rectangle: Rounded Corners 17">
            <a:extLst>
              <a:ext uri="{FF2B5EF4-FFF2-40B4-BE49-F238E27FC236}">
                <a16:creationId xmlns:a16="http://schemas.microsoft.com/office/drawing/2014/main" id="{4359B159-942F-A193-AAB2-ADFCB5AC41D8}"/>
              </a:ext>
            </a:extLst>
          </p:cNvPr>
          <p:cNvSpPr/>
          <p:nvPr/>
        </p:nvSpPr>
        <p:spPr>
          <a:xfrm>
            <a:off x="5773579" y="2476291"/>
            <a:ext cx="914400" cy="3038475"/>
          </a:xfrm>
          <a:prstGeom prst="roundRect">
            <a:avLst/>
          </a:prstGeom>
          <a:solidFill>
            <a:schemeClr val="accent5">
              <a:lumMod val="40000"/>
              <a:lumOff val="60000"/>
            </a:schemeClr>
          </a:solidFill>
          <a:ln>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TextBox 18">
            <a:extLst>
              <a:ext uri="{FF2B5EF4-FFF2-40B4-BE49-F238E27FC236}">
                <a16:creationId xmlns:a16="http://schemas.microsoft.com/office/drawing/2014/main" id="{CD9B479A-4978-DECF-47C6-AF3906A0E54A}"/>
              </a:ext>
            </a:extLst>
          </p:cNvPr>
          <p:cNvSpPr txBox="1"/>
          <p:nvPr/>
        </p:nvSpPr>
        <p:spPr>
          <a:xfrm rot="16200000">
            <a:off x="5148997" y="3626196"/>
            <a:ext cx="2133600" cy="738664"/>
          </a:xfrm>
          <a:prstGeom prst="rect">
            <a:avLst/>
          </a:prstGeom>
          <a:noFill/>
        </p:spPr>
        <p:txBody>
          <a:bodyPr wrap="square" rtlCol="0">
            <a:spAutoFit/>
          </a:bodyPr>
          <a:lstStyle/>
          <a:p>
            <a:pPr algn="ctr"/>
            <a:r>
              <a:rPr lang="en-US" dirty="0"/>
              <a:t>Gait Network Features </a:t>
            </a:r>
          </a:p>
          <a:p>
            <a:pPr algn="ctr"/>
            <a:r>
              <a:rPr lang="en-US" dirty="0"/>
              <a:t>+ </a:t>
            </a:r>
          </a:p>
          <a:p>
            <a:pPr algn="ctr"/>
            <a:r>
              <a:rPr lang="en-US" dirty="0"/>
              <a:t>PPMI Network Features</a:t>
            </a:r>
            <a:endParaRPr lang="en-IN" dirty="0"/>
          </a:p>
        </p:txBody>
      </p:sp>
      <p:sp>
        <p:nvSpPr>
          <p:cNvPr id="20" name="Arrow: Bent 19">
            <a:extLst>
              <a:ext uri="{FF2B5EF4-FFF2-40B4-BE49-F238E27FC236}">
                <a16:creationId xmlns:a16="http://schemas.microsoft.com/office/drawing/2014/main" id="{DC43635B-C79C-FDBC-0FF6-8B2BC0B8DB4D}"/>
              </a:ext>
            </a:extLst>
          </p:cNvPr>
          <p:cNvSpPr/>
          <p:nvPr/>
        </p:nvSpPr>
        <p:spPr>
          <a:xfrm>
            <a:off x="4779662" y="4015409"/>
            <a:ext cx="993915" cy="631340"/>
          </a:xfrm>
          <a:prstGeom prst="bentArrow">
            <a:avLst>
              <a:gd name="adj1" fmla="val 8733"/>
              <a:gd name="adj2" fmla="val 24138"/>
              <a:gd name="adj3" fmla="val 25000"/>
              <a:gd name="adj4" fmla="val 1485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21" name="Arrow: Bent 20">
            <a:extLst>
              <a:ext uri="{FF2B5EF4-FFF2-40B4-BE49-F238E27FC236}">
                <a16:creationId xmlns:a16="http://schemas.microsoft.com/office/drawing/2014/main" id="{5648A340-62D9-7421-D431-2080F6F9C274}"/>
              </a:ext>
            </a:extLst>
          </p:cNvPr>
          <p:cNvSpPr/>
          <p:nvPr/>
        </p:nvSpPr>
        <p:spPr>
          <a:xfrm flipV="1">
            <a:off x="4779662" y="3268233"/>
            <a:ext cx="993914" cy="631340"/>
          </a:xfrm>
          <a:prstGeom prst="bentArrow">
            <a:avLst>
              <a:gd name="adj1" fmla="val 8764"/>
              <a:gd name="adj2" fmla="val 16935"/>
              <a:gd name="adj3" fmla="val 25000"/>
              <a:gd name="adj4" fmla="val 2478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pic>
        <p:nvPicPr>
          <p:cNvPr id="35" name="Picture 34">
            <a:extLst>
              <a:ext uri="{FF2B5EF4-FFF2-40B4-BE49-F238E27FC236}">
                <a16:creationId xmlns:a16="http://schemas.microsoft.com/office/drawing/2014/main" id="{BD4B2C86-9D6F-D3E4-5E54-2155561DE28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89335" y="1343234"/>
            <a:ext cx="3214390" cy="5279540"/>
          </a:xfrm>
          <a:prstGeom prst="rect">
            <a:avLst/>
          </a:prstGeom>
        </p:spPr>
      </p:pic>
      <p:sp>
        <p:nvSpPr>
          <p:cNvPr id="36" name="Arrow: Right 35">
            <a:extLst>
              <a:ext uri="{FF2B5EF4-FFF2-40B4-BE49-F238E27FC236}">
                <a16:creationId xmlns:a16="http://schemas.microsoft.com/office/drawing/2014/main" id="{F5E31CD3-EAFB-BB0E-423D-03B358491349}"/>
              </a:ext>
            </a:extLst>
          </p:cNvPr>
          <p:cNvSpPr/>
          <p:nvPr/>
        </p:nvSpPr>
        <p:spPr>
          <a:xfrm>
            <a:off x="2456812" y="2274267"/>
            <a:ext cx="337056" cy="40404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Arrow: Right 36">
            <a:extLst>
              <a:ext uri="{FF2B5EF4-FFF2-40B4-BE49-F238E27FC236}">
                <a16:creationId xmlns:a16="http://schemas.microsoft.com/office/drawing/2014/main" id="{E219F3FD-9BA2-A246-8664-325508FFA5AA}"/>
              </a:ext>
            </a:extLst>
          </p:cNvPr>
          <p:cNvSpPr/>
          <p:nvPr/>
        </p:nvSpPr>
        <p:spPr>
          <a:xfrm>
            <a:off x="2456813" y="5048920"/>
            <a:ext cx="337056" cy="40404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id="{FDF4ADEF-2BB2-DE06-5071-37BD8B9ABF73}"/>
              </a:ext>
            </a:extLst>
          </p:cNvPr>
          <p:cNvSpPr txBox="1"/>
          <p:nvPr/>
        </p:nvSpPr>
        <p:spPr>
          <a:xfrm>
            <a:off x="4407730" y="1344123"/>
            <a:ext cx="993913" cy="523220"/>
          </a:xfrm>
          <a:prstGeom prst="rect">
            <a:avLst/>
          </a:prstGeom>
          <a:noFill/>
        </p:spPr>
        <p:txBody>
          <a:bodyPr wrap="square" rtlCol="0">
            <a:spAutoFit/>
          </a:bodyPr>
          <a:lstStyle/>
          <a:p>
            <a:pPr algn="ctr"/>
            <a:r>
              <a:rPr lang="en-US" dirty="0"/>
              <a:t>Gait Network</a:t>
            </a:r>
            <a:endParaRPr lang="en-IN" dirty="0"/>
          </a:p>
        </p:txBody>
      </p:sp>
      <p:sp>
        <p:nvSpPr>
          <p:cNvPr id="43" name="TextBox 42">
            <a:extLst>
              <a:ext uri="{FF2B5EF4-FFF2-40B4-BE49-F238E27FC236}">
                <a16:creationId xmlns:a16="http://schemas.microsoft.com/office/drawing/2014/main" id="{00C043D5-039C-38C5-ADCD-FD56E499987A}"/>
              </a:ext>
            </a:extLst>
          </p:cNvPr>
          <p:cNvSpPr txBox="1"/>
          <p:nvPr/>
        </p:nvSpPr>
        <p:spPr>
          <a:xfrm>
            <a:off x="3837194" y="3843368"/>
            <a:ext cx="918840" cy="523220"/>
          </a:xfrm>
          <a:prstGeom prst="rect">
            <a:avLst/>
          </a:prstGeom>
          <a:noFill/>
        </p:spPr>
        <p:txBody>
          <a:bodyPr wrap="square" rtlCol="0">
            <a:spAutoFit/>
          </a:bodyPr>
          <a:lstStyle/>
          <a:p>
            <a:pPr algn="ctr"/>
            <a:r>
              <a:rPr lang="en-US" dirty="0"/>
              <a:t>PPMI Network</a:t>
            </a:r>
            <a:endParaRPr lang="en-IN" dirty="0"/>
          </a:p>
        </p:txBody>
      </p:sp>
      <p:sp>
        <p:nvSpPr>
          <p:cNvPr id="44" name="TextBox 43">
            <a:extLst>
              <a:ext uri="{FF2B5EF4-FFF2-40B4-BE49-F238E27FC236}">
                <a16:creationId xmlns:a16="http://schemas.microsoft.com/office/drawing/2014/main" id="{8E7714C9-9B25-926C-EC80-61A18886F4DB}"/>
              </a:ext>
            </a:extLst>
          </p:cNvPr>
          <p:cNvSpPr txBox="1"/>
          <p:nvPr/>
        </p:nvSpPr>
        <p:spPr>
          <a:xfrm>
            <a:off x="5520057" y="1549022"/>
            <a:ext cx="1391479" cy="523220"/>
          </a:xfrm>
          <a:prstGeom prst="rect">
            <a:avLst/>
          </a:prstGeom>
          <a:noFill/>
        </p:spPr>
        <p:txBody>
          <a:bodyPr wrap="square" rtlCol="0">
            <a:spAutoFit/>
          </a:bodyPr>
          <a:lstStyle/>
          <a:p>
            <a:pPr algn="ctr"/>
            <a:r>
              <a:rPr lang="en-US" dirty="0"/>
              <a:t>Features Concatenation</a:t>
            </a:r>
            <a:endParaRPr lang="en-IN" dirty="0"/>
          </a:p>
        </p:txBody>
      </p:sp>
      <p:pic>
        <p:nvPicPr>
          <p:cNvPr id="10" name="Picture 9">
            <a:extLst>
              <a:ext uri="{FF2B5EF4-FFF2-40B4-BE49-F238E27FC236}">
                <a16:creationId xmlns:a16="http://schemas.microsoft.com/office/drawing/2014/main" id="{9CE83191-45C7-C490-500E-5C6C4662162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3042" y="3609347"/>
            <a:ext cx="2196515" cy="3013427"/>
          </a:xfrm>
          <a:prstGeom prst="rect">
            <a:avLst/>
          </a:prstGeom>
        </p:spPr>
      </p:pic>
      <p:sp>
        <p:nvSpPr>
          <p:cNvPr id="11" name="TextBox 10">
            <a:extLst>
              <a:ext uri="{FF2B5EF4-FFF2-40B4-BE49-F238E27FC236}">
                <a16:creationId xmlns:a16="http://schemas.microsoft.com/office/drawing/2014/main" id="{7D34C6C6-8466-C7D2-D69F-71EC504759C0}"/>
              </a:ext>
            </a:extLst>
          </p:cNvPr>
          <p:cNvSpPr txBox="1"/>
          <p:nvPr/>
        </p:nvSpPr>
        <p:spPr>
          <a:xfrm>
            <a:off x="7877387" y="1434294"/>
            <a:ext cx="1705089" cy="307777"/>
          </a:xfrm>
          <a:prstGeom prst="rect">
            <a:avLst/>
          </a:prstGeom>
          <a:noFill/>
        </p:spPr>
        <p:txBody>
          <a:bodyPr wrap="square" rtlCol="0">
            <a:spAutoFit/>
          </a:bodyPr>
          <a:lstStyle/>
          <a:p>
            <a:r>
              <a:rPr lang="en-US" dirty="0"/>
              <a:t>Siamese Network</a:t>
            </a:r>
            <a:endParaRPr lang="en-IN" dirty="0"/>
          </a:p>
        </p:txBody>
      </p:sp>
      <p:pic>
        <p:nvPicPr>
          <p:cNvPr id="13" name="Picture 12">
            <a:extLst>
              <a:ext uri="{FF2B5EF4-FFF2-40B4-BE49-F238E27FC236}">
                <a16:creationId xmlns:a16="http://schemas.microsoft.com/office/drawing/2014/main" id="{D6A8B1EC-C18A-A68B-CDD3-E9D05938834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3042" y="1343233"/>
            <a:ext cx="2166369" cy="2085767"/>
          </a:xfrm>
          <a:prstGeom prst="rect">
            <a:avLst/>
          </a:prstGeom>
        </p:spPr>
      </p:pic>
      <p:pic>
        <p:nvPicPr>
          <p:cNvPr id="15" name="Picture 14">
            <a:extLst>
              <a:ext uri="{FF2B5EF4-FFF2-40B4-BE49-F238E27FC236}">
                <a16:creationId xmlns:a16="http://schemas.microsoft.com/office/drawing/2014/main" id="{F53D720B-093D-6DBD-351F-89C3CA787FE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87979" y="1856798"/>
            <a:ext cx="4510108" cy="4682549"/>
          </a:xfrm>
          <a:prstGeom prst="rect">
            <a:avLst/>
          </a:prstGeom>
        </p:spPr>
      </p:pic>
      <p:sp>
        <p:nvSpPr>
          <p:cNvPr id="22" name="Arrow: Bent 21">
            <a:extLst>
              <a:ext uri="{FF2B5EF4-FFF2-40B4-BE49-F238E27FC236}">
                <a16:creationId xmlns:a16="http://schemas.microsoft.com/office/drawing/2014/main" id="{61BE035C-B648-F90F-09F6-8E890523D88C}"/>
              </a:ext>
            </a:extLst>
          </p:cNvPr>
          <p:cNvSpPr/>
          <p:nvPr/>
        </p:nvSpPr>
        <p:spPr>
          <a:xfrm flipH="1">
            <a:off x="10800521" y="3210315"/>
            <a:ext cx="212032" cy="805094"/>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23" name="Arrow: Bent 22">
            <a:extLst>
              <a:ext uri="{FF2B5EF4-FFF2-40B4-BE49-F238E27FC236}">
                <a16:creationId xmlns:a16="http://schemas.microsoft.com/office/drawing/2014/main" id="{FBF29A03-E17C-93ED-AF8A-4DA0918012FF}"/>
              </a:ext>
            </a:extLst>
          </p:cNvPr>
          <p:cNvSpPr/>
          <p:nvPr/>
        </p:nvSpPr>
        <p:spPr>
          <a:xfrm rot="10800000">
            <a:off x="10800519" y="4015409"/>
            <a:ext cx="212034" cy="929839"/>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24" name="Arrow: Right 23">
            <a:extLst>
              <a:ext uri="{FF2B5EF4-FFF2-40B4-BE49-F238E27FC236}">
                <a16:creationId xmlns:a16="http://schemas.microsoft.com/office/drawing/2014/main" id="{85D83A4D-E4C3-BAFF-81FD-450E60D6EC79}"/>
              </a:ext>
            </a:extLst>
          </p:cNvPr>
          <p:cNvSpPr/>
          <p:nvPr/>
        </p:nvSpPr>
        <p:spPr>
          <a:xfrm>
            <a:off x="11012553" y="3995527"/>
            <a:ext cx="212032" cy="11245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Rectangle: Rounded Corners 24">
            <a:extLst>
              <a:ext uri="{FF2B5EF4-FFF2-40B4-BE49-F238E27FC236}">
                <a16:creationId xmlns:a16="http://schemas.microsoft.com/office/drawing/2014/main" id="{18B6C21E-2000-FA1D-C48A-5C50AB8994E7}"/>
              </a:ext>
            </a:extLst>
          </p:cNvPr>
          <p:cNvSpPr/>
          <p:nvPr/>
        </p:nvSpPr>
        <p:spPr>
          <a:xfrm>
            <a:off x="11300936" y="3101009"/>
            <a:ext cx="678021" cy="1947911"/>
          </a:xfrm>
          <a:prstGeom prst="roundRect">
            <a:avLst/>
          </a:prstGeom>
          <a:solidFill>
            <a:schemeClr val="accent2">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A5EAE8D3-56A2-0D03-FE7C-CB0BC4212FB2}"/>
              </a:ext>
            </a:extLst>
          </p:cNvPr>
          <p:cNvSpPr txBox="1"/>
          <p:nvPr/>
        </p:nvSpPr>
        <p:spPr>
          <a:xfrm rot="16200000">
            <a:off x="10779493" y="3867076"/>
            <a:ext cx="1720907" cy="523220"/>
          </a:xfrm>
          <a:prstGeom prst="rect">
            <a:avLst/>
          </a:prstGeom>
          <a:noFill/>
        </p:spPr>
        <p:txBody>
          <a:bodyPr wrap="square" rtlCol="0">
            <a:spAutoFit/>
          </a:bodyPr>
          <a:lstStyle/>
          <a:p>
            <a:pPr algn="ctr"/>
            <a:r>
              <a:rPr lang="en-US" dirty="0"/>
              <a:t>Feature Vectors for Combined Data</a:t>
            </a:r>
            <a:endParaRPr lang="en-IN" dirty="0"/>
          </a:p>
        </p:txBody>
      </p:sp>
    </p:spTree>
    <p:extLst>
      <p:ext uri="{BB962C8B-B14F-4D97-AF65-F5344CB8AC3E}">
        <p14:creationId xmlns:p14="http://schemas.microsoft.com/office/powerpoint/2010/main" val="1241921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27">
            <a:extLst>
              <a:ext uri="{FF2B5EF4-FFF2-40B4-BE49-F238E27FC236}">
                <a16:creationId xmlns:a16="http://schemas.microsoft.com/office/drawing/2014/main" id="{411F439D-999F-9E98-E1AE-C969643E2828}"/>
              </a:ext>
            </a:extLst>
          </p:cNvPr>
          <p:cNvSpPr txBox="1"/>
          <p:nvPr/>
        </p:nvSpPr>
        <p:spPr>
          <a:xfrm>
            <a:off x="261829" y="499642"/>
            <a:ext cx="10373346" cy="707886"/>
          </a:xfrm>
          <a:prstGeom prst="rect">
            <a:avLst/>
          </a:prstGeom>
          <a:noFill/>
        </p:spPr>
        <p:txBody>
          <a:bodyPr wrap="square">
            <a:spAutoFit/>
          </a:bodyPr>
          <a:lstStyle/>
          <a:p>
            <a:r>
              <a:rPr kumimoji="0" lang="en-US" sz="4000" b="0" i="0" u="sng" strike="noStrike" kern="0" cap="none" spc="0" normalizeH="0" baseline="0" noProof="0" dirty="0">
                <a:ln>
                  <a:noFill/>
                </a:ln>
                <a:solidFill>
                  <a:srgbClr val="FFFFFF"/>
                </a:solidFill>
                <a:effectLst/>
                <a:uLnTx/>
                <a:uFillTx/>
                <a:latin typeface="Montserrat"/>
                <a:cs typeface="Calibri Light"/>
                <a:sym typeface="Montserrat"/>
              </a:rPr>
              <a:t>(</a:t>
            </a:r>
            <a:r>
              <a:rPr lang="en-US" sz="4000" u="sng" dirty="0">
                <a:solidFill>
                  <a:srgbClr val="FFFFFF"/>
                </a:solidFill>
                <a:latin typeface="Montserrat"/>
                <a:cs typeface="Calibri Light"/>
                <a:sym typeface="Montserrat"/>
              </a:rPr>
              <a:t>e</a:t>
            </a:r>
            <a:r>
              <a:rPr kumimoji="0" lang="en-US" sz="4000" b="0" i="0" u="sng" strike="noStrike" kern="0" cap="none" spc="0" normalizeH="0" baseline="0" noProof="0" dirty="0">
                <a:ln>
                  <a:noFill/>
                </a:ln>
                <a:solidFill>
                  <a:srgbClr val="FFFFFF"/>
                </a:solidFill>
                <a:effectLst/>
                <a:uLnTx/>
                <a:uFillTx/>
                <a:latin typeface="Montserrat"/>
                <a:cs typeface="Calibri Light"/>
                <a:sym typeface="Montserrat"/>
              </a:rPr>
              <a:t>) </a:t>
            </a:r>
            <a:r>
              <a:rPr lang="en-US" sz="4000" u="sng" dirty="0">
                <a:solidFill>
                  <a:schemeClr val="bg1"/>
                </a:solidFill>
                <a:cs typeface="Calibri Light"/>
              </a:rPr>
              <a:t>Result using Triplet Loss:</a:t>
            </a:r>
            <a:endParaRPr lang="en-IN" sz="4000" dirty="0">
              <a:solidFill>
                <a:schemeClr val="bg1"/>
              </a:solidFill>
            </a:endParaRPr>
          </a:p>
        </p:txBody>
      </p:sp>
      <p:sp>
        <p:nvSpPr>
          <p:cNvPr id="10" name="TextBox 9">
            <a:extLst>
              <a:ext uri="{FF2B5EF4-FFF2-40B4-BE49-F238E27FC236}">
                <a16:creationId xmlns:a16="http://schemas.microsoft.com/office/drawing/2014/main" id="{B69140D5-761D-086D-B24C-C42C016F5F8A}"/>
              </a:ext>
            </a:extLst>
          </p:cNvPr>
          <p:cNvSpPr txBox="1"/>
          <p:nvPr/>
        </p:nvSpPr>
        <p:spPr>
          <a:xfrm rot="10800000" flipH="1" flipV="1">
            <a:off x="6696223" y="2818319"/>
            <a:ext cx="4923691" cy="400110"/>
          </a:xfrm>
          <a:prstGeom prst="rect">
            <a:avLst/>
          </a:prstGeom>
          <a:noFill/>
        </p:spPr>
        <p:txBody>
          <a:bodyPr wrap="square" rtlCol="0">
            <a:spAutoFit/>
          </a:bodyPr>
          <a:lstStyle/>
          <a:p>
            <a:pPr marL="342900" indent="-342900">
              <a:buClr>
                <a:schemeClr val="bg1"/>
              </a:buClr>
              <a:buFont typeface="Wingdings" panose="05000000000000000000" pitchFamily="2" charset="2"/>
              <a:buChar char="v"/>
            </a:pPr>
            <a:r>
              <a:rPr lang="en-US" sz="2000" dirty="0">
                <a:solidFill>
                  <a:schemeClr val="bg1"/>
                </a:solidFill>
                <a:latin typeface="Montserrat" panose="00000500000000000000" pitchFamily="2" charset="0"/>
              </a:rPr>
              <a:t>Similarity on combined test data.</a:t>
            </a:r>
            <a:endParaRPr lang="en-IN" sz="2000" dirty="0">
              <a:solidFill>
                <a:schemeClr val="bg1"/>
              </a:solidFill>
              <a:latin typeface="Montserrat" panose="00000500000000000000" pitchFamily="2" charset="0"/>
            </a:endParaRPr>
          </a:p>
        </p:txBody>
      </p:sp>
      <p:sp>
        <p:nvSpPr>
          <p:cNvPr id="11" name="TextBox 10">
            <a:extLst>
              <a:ext uri="{FF2B5EF4-FFF2-40B4-BE49-F238E27FC236}">
                <a16:creationId xmlns:a16="http://schemas.microsoft.com/office/drawing/2014/main" id="{BF334198-2CF4-E3FF-F284-F34EFE7658B8}"/>
              </a:ext>
            </a:extLst>
          </p:cNvPr>
          <p:cNvSpPr txBox="1"/>
          <p:nvPr/>
        </p:nvSpPr>
        <p:spPr>
          <a:xfrm>
            <a:off x="6696223" y="1941342"/>
            <a:ext cx="5316192" cy="707886"/>
          </a:xfrm>
          <a:prstGeom prst="rect">
            <a:avLst/>
          </a:prstGeom>
          <a:noFill/>
        </p:spPr>
        <p:txBody>
          <a:bodyPr wrap="square" rtlCol="0">
            <a:spAutoFit/>
          </a:bodyPr>
          <a:lstStyle/>
          <a:p>
            <a:pPr marL="342900" indent="-342900">
              <a:buClr>
                <a:schemeClr val="bg1"/>
              </a:buClr>
              <a:buFont typeface="Wingdings" panose="05000000000000000000" pitchFamily="2" charset="2"/>
              <a:buChar char="v"/>
            </a:pPr>
            <a:r>
              <a:rPr lang="en-US" sz="2000" b="0" i="0" u="none" strike="noStrike" dirty="0">
                <a:solidFill>
                  <a:schemeClr val="bg1"/>
                </a:solidFill>
                <a:effectLst/>
                <a:latin typeface="Montserrat" panose="00000500000000000000" pitchFamily="2" charset="0"/>
              </a:rPr>
              <a:t>Training vs validation loss graph using Triplet loss function</a:t>
            </a:r>
            <a:endParaRPr lang="en-IN" sz="2000" dirty="0">
              <a:solidFill>
                <a:schemeClr val="bg1"/>
              </a:solidFill>
              <a:latin typeface="Montserrat" panose="00000500000000000000" pitchFamily="2" charset="0"/>
            </a:endParaRPr>
          </a:p>
        </p:txBody>
      </p:sp>
      <p:sp>
        <p:nvSpPr>
          <p:cNvPr id="13" name="TextBox 12">
            <a:extLst>
              <a:ext uri="{FF2B5EF4-FFF2-40B4-BE49-F238E27FC236}">
                <a16:creationId xmlns:a16="http://schemas.microsoft.com/office/drawing/2014/main" id="{EC53603B-1182-9088-EF60-8A644FEAD62C}"/>
              </a:ext>
            </a:extLst>
          </p:cNvPr>
          <p:cNvSpPr txBox="1"/>
          <p:nvPr/>
        </p:nvSpPr>
        <p:spPr>
          <a:xfrm>
            <a:off x="6696224" y="3561096"/>
            <a:ext cx="5218272" cy="1015663"/>
          </a:xfrm>
          <a:prstGeom prst="rect">
            <a:avLst/>
          </a:prstGeom>
          <a:noFill/>
        </p:spPr>
        <p:txBody>
          <a:bodyPr wrap="square">
            <a:spAutoFit/>
          </a:bodyPr>
          <a:lstStyle/>
          <a:p>
            <a:pPr marL="342900" indent="-342900">
              <a:buClr>
                <a:schemeClr val="bg1"/>
              </a:buClr>
              <a:buFont typeface="Wingdings" panose="05000000000000000000" pitchFamily="2" charset="2"/>
              <a:buChar char="v"/>
            </a:pPr>
            <a:r>
              <a:rPr lang="en-US" sz="2000" dirty="0">
                <a:solidFill>
                  <a:schemeClr val="bg1"/>
                </a:solidFill>
                <a:latin typeface="Montserrat" panose="00000500000000000000" pitchFamily="2" charset="0"/>
              </a:rPr>
              <a:t>Positive Similarity : 0.9807399</a:t>
            </a:r>
            <a:endParaRPr lang="en-IN" sz="2000" dirty="0">
              <a:solidFill>
                <a:schemeClr val="bg1"/>
              </a:solidFill>
              <a:latin typeface="Montserrat" panose="00000500000000000000" pitchFamily="2" charset="0"/>
            </a:endParaRPr>
          </a:p>
          <a:p>
            <a:pPr>
              <a:buClr>
                <a:schemeClr val="bg1"/>
              </a:buClr>
            </a:pPr>
            <a:endParaRPr lang="en-US" sz="2000" dirty="0">
              <a:solidFill>
                <a:schemeClr val="bg1"/>
              </a:solidFill>
              <a:latin typeface="Montserrat" panose="00000500000000000000" pitchFamily="2" charset="0"/>
            </a:endParaRPr>
          </a:p>
          <a:p>
            <a:pPr marL="342900" indent="-342900">
              <a:buClr>
                <a:schemeClr val="bg1"/>
              </a:buClr>
              <a:buFont typeface="Wingdings" panose="05000000000000000000" pitchFamily="2" charset="2"/>
              <a:buChar char="v"/>
            </a:pPr>
            <a:r>
              <a:rPr lang="en-US" sz="2000" dirty="0">
                <a:solidFill>
                  <a:schemeClr val="bg1"/>
                </a:solidFill>
                <a:latin typeface="Montserrat" panose="00000500000000000000" pitchFamily="2" charset="0"/>
              </a:rPr>
              <a:t>Negative Similarity : 0.93917173</a:t>
            </a:r>
          </a:p>
        </p:txBody>
      </p:sp>
      <p:pic>
        <p:nvPicPr>
          <p:cNvPr id="19" name="Picture 18">
            <a:extLst>
              <a:ext uri="{FF2B5EF4-FFF2-40B4-BE49-F238E27FC236}">
                <a16:creationId xmlns:a16="http://schemas.microsoft.com/office/drawing/2014/main" id="{F88A155B-DB02-0E9E-9A0A-2DEF8E6CC3E5}"/>
              </a:ext>
            </a:extLst>
          </p:cNvPr>
          <p:cNvPicPr>
            <a:picLocks noChangeAspect="1"/>
          </p:cNvPicPr>
          <p:nvPr/>
        </p:nvPicPr>
        <p:blipFill>
          <a:blip r:embed="rId2"/>
          <a:stretch>
            <a:fillRect/>
          </a:stretch>
        </p:blipFill>
        <p:spPr>
          <a:xfrm>
            <a:off x="572086" y="1309519"/>
            <a:ext cx="5873885" cy="4238962"/>
          </a:xfrm>
          <a:prstGeom prst="rect">
            <a:avLst/>
          </a:prstGeom>
        </p:spPr>
      </p:pic>
    </p:spTree>
    <p:extLst>
      <p:ext uri="{BB962C8B-B14F-4D97-AF65-F5344CB8AC3E}">
        <p14:creationId xmlns:p14="http://schemas.microsoft.com/office/powerpoint/2010/main" val="41270180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27">
            <a:extLst>
              <a:ext uri="{FF2B5EF4-FFF2-40B4-BE49-F238E27FC236}">
                <a16:creationId xmlns:a16="http://schemas.microsoft.com/office/drawing/2014/main" id="{411F439D-999F-9E98-E1AE-C969643E2828}"/>
              </a:ext>
            </a:extLst>
          </p:cNvPr>
          <p:cNvSpPr txBox="1"/>
          <p:nvPr/>
        </p:nvSpPr>
        <p:spPr>
          <a:xfrm>
            <a:off x="261829" y="-85147"/>
            <a:ext cx="10373346" cy="707886"/>
          </a:xfrm>
          <a:prstGeom prst="rect">
            <a:avLst/>
          </a:prstGeom>
          <a:noFill/>
        </p:spPr>
        <p:txBody>
          <a:bodyPr wrap="square">
            <a:spAutoFit/>
          </a:bodyPr>
          <a:lstStyle/>
          <a:p>
            <a:r>
              <a:rPr kumimoji="0" lang="en-US" sz="4000" b="0" i="0" u="sng" strike="noStrike" kern="0" cap="none" spc="0" normalizeH="0" baseline="0" noProof="0" dirty="0">
                <a:ln>
                  <a:noFill/>
                </a:ln>
                <a:solidFill>
                  <a:schemeClr val="bg1"/>
                </a:solidFill>
                <a:effectLst/>
                <a:uLnTx/>
                <a:uFillTx/>
                <a:latin typeface="Lato" panose="020F0502020204030203" pitchFamily="34" charset="0"/>
                <a:ea typeface="Lato" panose="020F0502020204030203" pitchFamily="34" charset="0"/>
                <a:cs typeface="Lato" panose="020F0502020204030203" pitchFamily="34" charset="0"/>
                <a:sym typeface="Montserrat"/>
              </a:rPr>
              <a:t>(f) </a:t>
            </a:r>
            <a:r>
              <a:rPr lang="en-US" sz="4000" u="sng" dirty="0">
                <a:solidFill>
                  <a:schemeClr val="bg1"/>
                </a:solidFill>
                <a:latin typeface="Lato" panose="020F0502020204030203" pitchFamily="34" charset="0"/>
                <a:ea typeface="Lato" panose="020F0502020204030203" pitchFamily="34" charset="0"/>
                <a:cs typeface="Lato" panose="020F0502020204030203" pitchFamily="34" charset="0"/>
              </a:rPr>
              <a:t>Experiment on Test Dataset</a:t>
            </a:r>
            <a:r>
              <a:rPr lang="en-US" sz="3600" u="sng" dirty="0">
                <a:solidFill>
                  <a:schemeClr val="bg1"/>
                </a:solidFill>
                <a:latin typeface="Lato" panose="020F0502020204030203" pitchFamily="34" charset="0"/>
                <a:ea typeface="Lato" panose="020F0502020204030203" pitchFamily="34" charset="0"/>
                <a:cs typeface="Lato" panose="020F0502020204030203" pitchFamily="34" charset="0"/>
              </a:rPr>
              <a:t>:</a:t>
            </a:r>
            <a:endParaRPr lang="en-IN" sz="4000" dirty="0">
              <a:solidFill>
                <a:schemeClr val="bg1"/>
              </a:solidFill>
              <a:latin typeface="Lato" panose="020F0502020204030203" pitchFamily="34" charset="0"/>
              <a:ea typeface="Lato" panose="020F0502020204030203" pitchFamily="34" charset="0"/>
              <a:cs typeface="Lato" panose="020F0502020204030203" pitchFamily="34" charset="0"/>
            </a:endParaRPr>
          </a:p>
        </p:txBody>
      </p:sp>
      <p:sp>
        <p:nvSpPr>
          <p:cNvPr id="4" name="Content Placeholder 2">
            <a:extLst>
              <a:ext uri="{FF2B5EF4-FFF2-40B4-BE49-F238E27FC236}">
                <a16:creationId xmlns:a16="http://schemas.microsoft.com/office/drawing/2014/main" id="{61C55716-1B6D-D88E-F35A-A7C6FC184E24}"/>
              </a:ext>
            </a:extLst>
          </p:cNvPr>
          <p:cNvSpPr txBox="1">
            <a:spLocks/>
          </p:cNvSpPr>
          <p:nvPr/>
        </p:nvSpPr>
        <p:spPr>
          <a:xfrm>
            <a:off x="261829" y="1080850"/>
            <a:ext cx="11360800" cy="5000636"/>
          </a:xfrm>
          <a:prstGeom prst="rect">
            <a:avLst/>
          </a:prstGeom>
        </p:spPr>
        <p:txBody>
          <a:bodyPr vert="horz" lIns="91440" tIns="45720" rIns="91440" bIns="45720" rtlCol="0" anchor="t">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342900" lvl="1" indent="-342900" algn="just">
              <a:spcAft>
                <a:spcPts val="1100"/>
              </a:spcAft>
              <a:buClr>
                <a:schemeClr val="bg1"/>
              </a:buClr>
              <a:buFont typeface="Arial" panose="020B0604020202020204" pitchFamily="34" charset="0"/>
              <a:buChar char="•"/>
            </a:pPr>
            <a:r>
              <a:rPr lang="en-US" sz="2400" dirty="0">
                <a:solidFill>
                  <a:schemeClr val="bg1"/>
                </a:solidFill>
                <a:latin typeface="Lato" panose="020F0502020204030203" pitchFamily="34" charset="0"/>
                <a:ea typeface="Lato" panose="020F0502020204030203" pitchFamily="34" charset="0"/>
                <a:cs typeface="Lato" panose="020F0502020204030203" pitchFamily="34" charset="0"/>
              </a:rPr>
              <a:t>To check our experiment in a real-world scenario we have collected all those separated Gait and PPMI data from test set without label.</a:t>
            </a:r>
          </a:p>
          <a:p>
            <a:pPr marL="342900" lvl="1" indent="-342900" algn="just">
              <a:spcAft>
                <a:spcPts val="1100"/>
              </a:spcAft>
              <a:buClr>
                <a:schemeClr val="bg1"/>
              </a:buClr>
              <a:buFont typeface="Arial" panose="020B0604020202020204" pitchFamily="34" charset="0"/>
              <a:buChar char="•"/>
            </a:pPr>
            <a:r>
              <a:rPr lang="en-US" sz="2400" dirty="0">
                <a:solidFill>
                  <a:schemeClr val="bg1"/>
                </a:solidFill>
                <a:latin typeface="Lato" panose="020F0502020204030203" pitchFamily="34" charset="0"/>
                <a:ea typeface="Lato" panose="020F0502020204030203" pitchFamily="34" charset="0"/>
                <a:cs typeface="Lato" panose="020F0502020204030203" pitchFamily="34" charset="0"/>
              </a:rPr>
              <a:t>Then to check model performance only for Gait data, we have randomly selected 5 positive (PD patients) and 5 negative (HC patients) PPMI data from train set and combine them individually against a single Gait test sample which will generate 10 (Gait + PPMI) samples for each gait test samples.</a:t>
            </a:r>
          </a:p>
          <a:p>
            <a:pPr marL="342900" lvl="1" indent="-342900" algn="just">
              <a:spcAft>
                <a:spcPts val="1100"/>
              </a:spcAft>
              <a:buClr>
                <a:schemeClr val="bg1"/>
              </a:buClr>
              <a:buFont typeface="Arial" panose="020B0604020202020204" pitchFamily="34" charset="0"/>
              <a:buChar char="•"/>
            </a:pPr>
            <a:r>
              <a:rPr lang="en-US" sz="2400" dirty="0">
                <a:solidFill>
                  <a:schemeClr val="bg1"/>
                </a:solidFill>
                <a:latin typeface="Lato" panose="020F0502020204030203" pitchFamily="34" charset="0"/>
                <a:ea typeface="Lato" panose="020F0502020204030203" pitchFamily="34" charset="0"/>
                <a:cs typeface="Lato" panose="020F0502020204030203" pitchFamily="34" charset="0"/>
              </a:rPr>
              <a:t>Now those generated data will act as anchor in triplet model along with the positive and negative samples are taken from training set of combined Parkinson’s disease patient data and Healthy Control patient data records respectively</a:t>
            </a:r>
          </a:p>
          <a:p>
            <a:pPr marL="342900" lvl="1" indent="-342900" algn="just">
              <a:spcAft>
                <a:spcPts val="1100"/>
              </a:spcAft>
              <a:buClr>
                <a:schemeClr val="bg1"/>
              </a:buClr>
              <a:buFont typeface="Arial" panose="020B0604020202020204" pitchFamily="34" charset="0"/>
              <a:buChar char="•"/>
            </a:pPr>
            <a:r>
              <a:rPr lang="en-US" sz="2400" dirty="0">
                <a:solidFill>
                  <a:schemeClr val="bg1"/>
                </a:solidFill>
                <a:latin typeface="Lato" panose="020F0502020204030203" pitchFamily="34" charset="0"/>
                <a:ea typeface="Lato" panose="020F0502020204030203" pitchFamily="34" charset="0"/>
                <a:cs typeface="Lato" panose="020F0502020204030203" pitchFamily="34" charset="0"/>
              </a:rPr>
              <a:t>Here the model will calculate distance similar to triplet loss model</a:t>
            </a:r>
          </a:p>
        </p:txBody>
      </p:sp>
    </p:spTree>
    <p:extLst>
      <p:ext uri="{BB962C8B-B14F-4D97-AF65-F5344CB8AC3E}">
        <p14:creationId xmlns:p14="http://schemas.microsoft.com/office/powerpoint/2010/main" val="32719375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27">
            <a:extLst>
              <a:ext uri="{FF2B5EF4-FFF2-40B4-BE49-F238E27FC236}">
                <a16:creationId xmlns:a16="http://schemas.microsoft.com/office/drawing/2014/main" id="{411F439D-999F-9E98-E1AE-C969643E2828}"/>
              </a:ext>
            </a:extLst>
          </p:cNvPr>
          <p:cNvSpPr txBox="1"/>
          <p:nvPr/>
        </p:nvSpPr>
        <p:spPr>
          <a:xfrm>
            <a:off x="261829" y="-85147"/>
            <a:ext cx="10373346" cy="707886"/>
          </a:xfrm>
          <a:prstGeom prst="rect">
            <a:avLst/>
          </a:prstGeom>
          <a:noFill/>
        </p:spPr>
        <p:txBody>
          <a:bodyPr wrap="square">
            <a:spAutoFit/>
          </a:bodyPr>
          <a:lstStyle/>
          <a:p>
            <a:r>
              <a:rPr kumimoji="0" lang="en-US" sz="4000" b="0" i="0" u="sng" strike="noStrike" kern="0" cap="none" spc="0" normalizeH="0" baseline="0" noProof="0" dirty="0">
                <a:ln>
                  <a:noFill/>
                </a:ln>
                <a:solidFill>
                  <a:schemeClr val="bg1"/>
                </a:solidFill>
                <a:effectLst/>
                <a:uLnTx/>
                <a:uFillTx/>
                <a:latin typeface="Montserrat"/>
                <a:cs typeface="Calibri Light"/>
                <a:sym typeface="Montserrat"/>
              </a:rPr>
              <a:t>(f) </a:t>
            </a:r>
            <a:r>
              <a:rPr lang="en-US" sz="4000" u="sng" dirty="0">
                <a:solidFill>
                  <a:schemeClr val="bg1"/>
                </a:solidFill>
                <a:cs typeface="Calibri Light"/>
              </a:rPr>
              <a:t>Experiment on Test Dataset</a:t>
            </a:r>
            <a:r>
              <a:rPr lang="en-US" sz="3600" u="sng" dirty="0">
                <a:solidFill>
                  <a:schemeClr val="bg1"/>
                </a:solidFill>
                <a:cs typeface="Calibri Light"/>
              </a:rPr>
              <a:t>:</a:t>
            </a:r>
            <a:endParaRPr lang="en-IN" sz="4000" dirty="0">
              <a:solidFill>
                <a:schemeClr val="bg1"/>
              </a:solidFill>
            </a:endParaRPr>
          </a:p>
        </p:txBody>
      </p:sp>
      <p:pic>
        <p:nvPicPr>
          <p:cNvPr id="2" name="Picture 1">
            <a:extLst>
              <a:ext uri="{FF2B5EF4-FFF2-40B4-BE49-F238E27FC236}">
                <a16:creationId xmlns:a16="http://schemas.microsoft.com/office/drawing/2014/main" id="{6E8D96A3-1B89-4592-79FC-37358D03D8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1304" y="768297"/>
            <a:ext cx="11360800" cy="5321405"/>
          </a:xfrm>
          <a:prstGeom prst="rect">
            <a:avLst/>
          </a:prstGeom>
        </p:spPr>
      </p:pic>
    </p:spTree>
    <p:extLst>
      <p:ext uri="{BB962C8B-B14F-4D97-AF65-F5344CB8AC3E}">
        <p14:creationId xmlns:p14="http://schemas.microsoft.com/office/powerpoint/2010/main" val="31641069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BF96C5-3F51-1E3E-BC48-3F26D2EB96AD}"/>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5C3D7B32-C636-B794-9104-AE39C0AAD0FE}"/>
              </a:ext>
            </a:extLst>
          </p:cNvPr>
          <p:cNvPicPr>
            <a:picLocks noChangeAspect="1"/>
          </p:cNvPicPr>
          <p:nvPr/>
        </p:nvPicPr>
        <p:blipFill>
          <a:blip r:embed="rId2"/>
          <a:stretch>
            <a:fillRect/>
          </a:stretch>
        </p:blipFill>
        <p:spPr>
          <a:xfrm>
            <a:off x="282633" y="158980"/>
            <a:ext cx="11488190" cy="6462107"/>
          </a:xfrm>
          <a:prstGeom prst="rect">
            <a:avLst/>
          </a:prstGeom>
        </p:spPr>
      </p:pic>
    </p:spTree>
    <p:extLst>
      <p:ext uri="{BB962C8B-B14F-4D97-AF65-F5344CB8AC3E}">
        <p14:creationId xmlns:p14="http://schemas.microsoft.com/office/powerpoint/2010/main" val="3864645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BF96C5-3F51-1E3E-BC48-3F26D2EB96AD}"/>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7CAC6636-17A3-7372-B91A-8B32354B8950}"/>
              </a:ext>
            </a:extLst>
          </p:cNvPr>
          <p:cNvPicPr>
            <a:picLocks noChangeAspect="1"/>
          </p:cNvPicPr>
          <p:nvPr/>
        </p:nvPicPr>
        <p:blipFill>
          <a:blip r:embed="rId2"/>
          <a:stretch>
            <a:fillRect/>
          </a:stretch>
        </p:blipFill>
        <p:spPr>
          <a:xfrm>
            <a:off x="299258" y="168333"/>
            <a:ext cx="11488189" cy="6462106"/>
          </a:xfrm>
          <a:prstGeom prst="rect">
            <a:avLst/>
          </a:prstGeom>
        </p:spPr>
      </p:pic>
    </p:spTree>
    <p:extLst>
      <p:ext uri="{BB962C8B-B14F-4D97-AF65-F5344CB8AC3E}">
        <p14:creationId xmlns:p14="http://schemas.microsoft.com/office/powerpoint/2010/main" val="3018757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13DE6-5EB4-D978-D0F2-166B3042B3C3}"/>
              </a:ext>
            </a:extLst>
          </p:cNvPr>
          <p:cNvSpPr>
            <a:spLocks noGrp="1"/>
          </p:cNvSpPr>
          <p:nvPr>
            <p:ph type="title"/>
          </p:nvPr>
        </p:nvSpPr>
        <p:spPr>
          <a:xfrm>
            <a:off x="415600" y="209054"/>
            <a:ext cx="11360800" cy="763600"/>
          </a:xfrm>
        </p:spPr>
        <p:txBody>
          <a:bodyPr>
            <a:noAutofit/>
          </a:bodyPr>
          <a:lstStyle/>
          <a:p>
            <a:r>
              <a:rPr lang="en-US" sz="4400" u="sng" dirty="0">
                <a:cs typeface="Calibri Light"/>
              </a:rPr>
              <a:t>Multi-Modality vs Single Modality Comparison :</a:t>
            </a:r>
            <a:endParaRPr lang="en-US" sz="4400" u="sng" dirty="0"/>
          </a:p>
        </p:txBody>
      </p:sp>
      <p:pic>
        <p:nvPicPr>
          <p:cNvPr id="4" name="Picture 2">
            <a:extLst>
              <a:ext uri="{FF2B5EF4-FFF2-40B4-BE49-F238E27FC236}">
                <a16:creationId xmlns:a16="http://schemas.microsoft.com/office/drawing/2014/main" id="{E4731F79-1A7D-F58C-CBF3-DA0069DFA3F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747527" y="1966118"/>
            <a:ext cx="8696946" cy="43021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24135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13DE6-5EB4-D978-D0F2-166B3042B3C3}"/>
              </a:ext>
            </a:extLst>
          </p:cNvPr>
          <p:cNvSpPr>
            <a:spLocks noGrp="1"/>
          </p:cNvSpPr>
          <p:nvPr>
            <p:ph type="title"/>
          </p:nvPr>
        </p:nvSpPr>
        <p:spPr>
          <a:xfrm>
            <a:off x="357676" y="0"/>
            <a:ext cx="10818039" cy="510460"/>
          </a:xfrm>
        </p:spPr>
        <p:txBody>
          <a:bodyPr>
            <a:noAutofit/>
          </a:bodyPr>
          <a:lstStyle/>
          <a:p>
            <a:r>
              <a:rPr lang="en-US" sz="5400" u="sng" dirty="0">
                <a:cs typeface="Calibri Light"/>
              </a:rPr>
              <a:t>Introduction :</a:t>
            </a:r>
            <a:endParaRPr lang="en-US" sz="5400" u="sng" dirty="0"/>
          </a:p>
        </p:txBody>
      </p:sp>
      <p:sp>
        <p:nvSpPr>
          <p:cNvPr id="6" name="Content Placeholder 2">
            <a:extLst>
              <a:ext uri="{FF2B5EF4-FFF2-40B4-BE49-F238E27FC236}">
                <a16:creationId xmlns:a16="http://schemas.microsoft.com/office/drawing/2014/main" id="{AFB283EB-3BF3-4663-575F-D525047EFD88}"/>
              </a:ext>
            </a:extLst>
          </p:cNvPr>
          <p:cNvSpPr>
            <a:spLocks noGrp="1"/>
          </p:cNvSpPr>
          <p:nvPr>
            <p:ph idx="1"/>
          </p:nvPr>
        </p:nvSpPr>
        <p:spPr>
          <a:xfrm>
            <a:off x="166255" y="964276"/>
            <a:ext cx="11535752" cy="5980533"/>
          </a:xfrm>
        </p:spPr>
        <p:txBody>
          <a:bodyPr vert="horz" lIns="91440" tIns="45720" rIns="91440" bIns="45720" rtlCol="0" anchor="t">
            <a:normAutofit/>
          </a:bodyPr>
          <a:lstStyle/>
          <a:p>
            <a:pPr marL="349250" indent="-285750" algn="just"/>
            <a:r>
              <a:rPr lang="en-US" sz="2400" dirty="0"/>
              <a:t>Parkinson's disease (PD) is a progressive neurological disorder that primarily affects movement. It is characterized by a loss of dopamine-producing cells.</a:t>
            </a:r>
          </a:p>
          <a:p>
            <a:pPr marL="349250" indent="-285750" algn="just"/>
            <a:endParaRPr lang="en-IN" sz="2400" dirty="0"/>
          </a:p>
          <a:p>
            <a:pPr marL="349250" indent="-285750" algn="just"/>
            <a:r>
              <a:rPr lang="en-IN" sz="2400" dirty="0"/>
              <a:t> It happens when nerve cells in the brain that produce dopamine, a chemical that helps coordinate movement, become damaged or die </a:t>
            </a:r>
            <a:endParaRPr lang="en-US" sz="2400" dirty="0"/>
          </a:p>
          <a:p>
            <a:pPr marL="63500" indent="0" algn="just">
              <a:buNone/>
            </a:pPr>
            <a:endParaRPr lang="en-US" sz="2400" dirty="0"/>
          </a:p>
          <a:p>
            <a:pPr marL="349250" indent="-285750" algn="just"/>
            <a:r>
              <a:rPr lang="en-US" sz="2400" dirty="0"/>
              <a:t>Dopamine is a neurotransmitter that plays a critical role in regulating movement, so the reduction of dopamine leads to mortar and non mortar symptoms</a:t>
            </a:r>
          </a:p>
          <a:p>
            <a:pPr marL="146050" indent="0">
              <a:buNone/>
            </a:pPr>
            <a:endParaRPr lang="en-US" sz="2400" dirty="0"/>
          </a:p>
          <a:p>
            <a:pPr marL="146050" indent="0">
              <a:buNone/>
            </a:pPr>
            <a:r>
              <a:rPr lang="en-IN" sz="2200" b="1" dirty="0"/>
              <a:t>Motor Symptoms : </a:t>
            </a:r>
            <a:r>
              <a:rPr lang="en-IN" sz="2200" dirty="0"/>
              <a:t>Tremor (hand or fingers) , Slowed movement , Rigidity(muscle pain) , </a:t>
            </a:r>
          </a:p>
          <a:p>
            <a:pPr marL="146050" indent="0">
              <a:buNone/>
            </a:pPr>
            <a:r>
              <a:rPr lang="en-IN" sz="2200" dirty="0"/>
              <a:t> Gait Disturbances ( </a:t>
            </a:r>
            <a:r>
              <a:rPr lang="en-US" sz="2200" dirty="0"/>
              <a:t>Changes in walking pattern, movement </a:t>
            </a:r>
            <a:r>
              <a:rPr lang="en-US" sz="2000" dirty="0"/>
              <a:t>)</a:t>
            </a:r>
          </a:p>
          <a:p>
            <a:pPr marL="146050" indent="0">
              <a:buNone/>
            </a:pPr>
            <a:endParaRPr lang="en-US" sz="2000" dirty="0"/>
          </a:p>
          <a:p>
            <a:pPr marL="146050" indent="0">
              <a:buNone/>
            </a:pPr>
            <a:r>
              <a:rPr lang="en-IN" sz="2200" b="1" dirty="0"/>
              <a:t>Non-Motor Symptoms :</a:t>
            </a:r>
            <a:r>
              <a:rPr lang="en-IN" sz="2200" dirty="0"/>
              <a:t> ,Depression and Anxiety ,Cognitive Changes ,Sleep Disorders , Constipation ,Loss of Smell ,Orthostatic Hypotension ,Urinary Problems ,Fatigue</a:t>
            </a:r>
          </a:p>
          <a:p>
            <a:pPr marL="349250" indent="-285750" algn="just"/>
            <a:endParaRPr lang="en-US" sz="2400" dirty="0"/>
          </a:p>
          <a:p>
            <a:pPr marL="349250" indent="-285750" algn="just"/>
            <a:endParaRPr lang="en-US" sz="2400" dirty="0">
              <a:ea typeface="+mn-lt"/>
              <a:cs typeface="+mn-lt"/>
            </a:endParaRPr>
          </a:p>
          <a:p>
            <a:pPr marL="146050" indent="0">
              <a:spcBef>
                <a:spcPts val="600"/>
              </a:spcBef>
              <a:spcAft>
                <a:spcPts val="600"/>
              </a:spcAft>
              <a:buNone/>
            </a:pPr>
            <a:endParaRPr lang="en-US" sz="2800" dirty="0">
              <a:ea typeface="+mn-lt"/>
              <a:cs typeface="+mn-lt"/>
            </a:endParaRPr>
          </a:p>
          <a:p>
            <a:pPr marL="0" indent="0">
              <a:buNone/>
            </a:pPr>
            <a:endParaRPr lang="en-US" dirty="0">
              <a:cs typeface="Calibri"/>
            </a:endParaRPr>
          </a:p>
        </p:txBody>
      </p:sp>
    </p:spTree>
    <p:extLst>
      <p:ext uri="{BB962C8B-B14F-4D97-AF65-F5344CB8AC3E}">
        <p14:creationId xmlns:p14="http://schemas.microsoft.com/office/powerpoint/2010/main" val="28905548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0D91441-7516-29CE-451B-92D69095BC74}"/>
              </a:ext>
            </a:extLst>
          </p:cNvPr>
          <p:cNvSpPr>
            <a:spLocks noGrp="1"/>
          </p:cNvSpPr>
          <p:nvPr>
            <p:ph type="title"/>
          </p:nvPr>
        </p:nvSpPr>
        <p:spPr>
          <a:xfrm>
            <a:off x="415600" y="593367"/>
            <a:ext cx="11360800" cy="763600"/>
          </a:xfrm>
        </p:spPr>
        <p:txBody>
          <a:bodyPr>
            <a:noAutofit/>
          </a:bodyPr>
          <a:lstStyle/>
          <a:p>
            <a:r>
              <a:rPr lang="en-US" sz="4800" u="sng" dirty="0">
                <a:cs typeface="Calibri Light"/>
              </a:rPr>
              <a:t>Future  Development:</a:t>
            </a:r>
            <a:endParaRPr lang="en-US" sz="4800" u="sng" dirty="0"/>
          </a:p>
        </p:txBody>
      </p:sp>
      <p:sp>
        <p:nvSpPr>
          <p:cNvPr id="6" name="Content Placeholder 2">
            <a:extLst>
              <a:ext uri="{FF2B5EF4-FFF2-40B4-BE49-F238E27FC236}">
                <a16:creationId xmlns:a16="http://schemas.microsoft.com/office/drawing/2014/main" id="{E33C1BFA-9441-7DA8-FC02-792AFE75F601}"/>
              </a:ext>
            </a:extLst>
          </p:cNvPr>
          <p:cNvSpPr>
            <a:spLocks noGrp="1"/>
          </p:cNvSpPr>
          <p:nvPr>
            <p:ph idx="1"/>
          </p:nvPr>
        </p:nvSpPr>
        <p:spPr>
          <a:xfrm>
            <a:off x="415600" y="1536633"/>
            <a:ext cx="11360800" cy="2934699"/>
          </a:xfrm>
        </p:spPr>
        <p:txBody>
          <a:bodyPr vert="horz" lIns="91440" tIns="45720" rIns="91440" bIns="45720" rtlCol="0" anchor="t">
            <a:normAutofit/>
          </a:bodyPr>
          <a:lstStyle/>
          <a:p>
            <a:pPr indent="-457200">
              <a:lnSpc>
                <a:spcPct val="150000"/>
              </a:lnSpc>
              <a:buFont typeface="Wingdings" panose="05000000000000000000" pitchFamily="2" charset="2"/>
              <a:buChar char="v"/>
            </a:pPr>
            <a:r>
              <a:rPr lang="en-US" sz="2800" dirty="0">
                <a:cs typeface="Calibri"/>
              </a:rPr>
              <a:t>It can be extended towards classifying other serious diseases.</a:t>
            </a:r>
          </a:p>
          <a:p>
            <a:pPr indent="-457200">
              <a:lnSpc>
                <a:spcPct val="150000"/>
              </a:lnSpc>
              <a:buFont typeface="Wingdings" panose="05000000000000000000" pitchFamily="2" charset="2"/>
              <a:buChar char="v"/>
            </a:pPr>
            <a:r>
              <a:rPr lang="en-US" sz="2800" dirty="0">
                <a:cs typeface="Calibri"/>
              </a:rPr>
              <a:t>Adding more PPMI clinical diagnosis data.</a:t>
            </a:r>
          </a:p>
          <a:p>
            <a:pPr indent="-457200">
              <a:lnSpc>
                <a:spcPct val="150000"/>
              </a:lnSpc>
              <a:buFont typeface="Wingdings" panose="05000000000000000000" pitchFamily="2" charset="2"/>
              <a:buChar char="v"/>
            </a:pPr>
            <a:r>
              <a:rPr lang="en-US" sz="2800" dirty="0">
                <a:cs typeface="Calibri"/>
              </a:rPr>
              <a:t>Experiment with other fusion technique.</a:t>
            </a:r>
          </a:p>
          <a:p>
            <a:pPr indent="-457200">
              <a:lnSpc>
                <a:spcPct val="150000"/>
              </a:lnSpc>
              <a:buFont typeface="Wingdings" panose="05000000000000000000" pitchFamily="2" charset="2"/>
              <a:buChar char="v"/>
            </a:pPr>
            <a:r>
              <a:rPr lang="en-US" sz="2800" dirty="0">
                <a:cs typeface="Calibri"/>
              </a:rPr>
              <a:t>Better representation of Gait sensor Data.</a:t>
            </a:r>
          </a:p>
        </p:txBody>
      </p:sp>
    </p:spTree>
    <p:extLst>
      <p:ext uri="{BB962C8B-B14F-4D97-AF65-F5344CB8AC3E}">
        <p14:creationId xmlns:p14="http://schemas.microsoft.com/office/powerpoint/2010/main" val="38994017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2FC89D74-71ED-626B-541C-7EB0BFEB68D2}"/>
              </a:ext>
            </a:extLst>
          </p:cNvPr>
          <p:cNvSpPr>
            <a:spLocks noGrp="1"/>
          </p:cNvSpPr>
          <p:nvPr>
            <p:ph type="title"/>
          </p:nvPr>
        </p:nvSpPr>
        <p:spPr>
          <a:xfrm>
            <a:off x="415600" y="593367"/>
            <a:ext cx="11360800" cy="763600"/>
          </a:xfrm>
        </p:spPr>
        <p:txBody>
          <a:bodyPr>
            <a:noAutofit/>
          </a:bodyPr>
          <a:lstStyle/>
          <a:p>
            <a:r>
              <a:rPr lang="en-US" sz="4800" u="sng" dirty="0">
                <a:cs typeface="Calibri Light"/>
              </a:rPr>
              <a:t>Conclusion:</a:t>
            </a:r>
            <a:endParaRPr lang="en-US" sz="4800" u="sng" dirty="0"/>
          </a:p>
        </p:txBody>
      </p:sp>
      <p:sp>
        <p:nvSpPr>
          <p:cNvPr id="9" name="Content Placeholder 2">
            <a:extLst>
              <a:ext uri="{FF2B5EF4-FFF2-40B4-BE49-F238E27FC236}">
                <a16:creationId xmlns:a16="http://schemas.microsoft.com/office/drawing/2014/main" id="{CE0C76D2-02BA-51FD-22B7-D7D8C83F213E}"/>
              </a:ext>
            </a:extLst>
          </p:cNvPr>
          <p:cNvSpPr>
            <a:spLocks noGrp="1"/>
          </p:cNvSpPr>
          <p:nvPr>
            <p:ph idx="1"/>
          </p:nvPr>
        </p:nvSpPr>
        <p:spPr>
          <a:xfrm>
            <a:off x="415600" y="1536633"/>
            <a:ext cx="11360800" cy="4555200"/>
          </a:xfrm>
        </p:spPr>
        <p:txBody>
          <a:bodyPr vert="horz" lIns="91440" tIns="45720" rIns="91440" bIns="45720" rtlCol="0" anchor="t">
            <a:normAutofit/>
          </a:bodyPr>
          <a:lstStyle/>
          <a:p>
            <a:pPr indent="-457200">
              <a:lnSpc>
                <a:spcPct val="150000"/>
              </a:lnSpc>
              <a:buFont typeface="Wingdings" panose="05000000000000000000" pitchFamily="2" charset="2"/>
              <a:buChar char="v"/>
            </a:pPr>
            <a:r>
              <a:rPr lang="en-US" sz="2800" dirty="0">
                <a:cs typeface="Calibri"/>
              </a:rPr>
              <a:t>Experiment on Multi-Modal analysis based on Learned Feature fusion technique.</a:t>
            </a:r>
          </a:p>
          <a:p>
            <a:pPr indent="-457200">
              <a:lnSpc>
                <a:spcPct val="150000"/>
              </a:lnSpc>
              <a:buFont typeface="Wingdings" panose="05000000000000000000" pitchFamily="2" charset="2"/>
              <a:buChar char="v"/>
            </a:pPr>
            <a:r>
              <a:rPr lang="en-US" sz="2800" dirty="0">
                <a:cs typeface="Calibri"/>
              </a:rPr>
              <a:t>An Experiment on using features coming from different subjects.</a:t>
            </a:r>
          </a:p>
          <a:p>
            <a:pPr indent="-457200">
              <a:lnSpc>
                <a:spcPct val="150000"/>
              </a:lnSpc>
              <a:buFont typeface="Wingdings" panose="05000000000000000000" pitchFamily="2" charset="2"/>
              <a:buChar char="v"/>
            </a:pPr>
            <a:r>
              <a:rPr lang="en-US" sz="2800" dirty="0">
                <a:cs typeface="Calibri"/>
              </a:rPr>
              <a:t>An idea against the problem of missing modalities.</a:t>
            </a:r>
          </a:p>
          <a:p>
            <a:pPr indent="-457200">
              <a:lnSpc>
                <a:spcPct val="150000"/>
              </a:lnSpc>
              <a:buFont typeface="Wingdings" panose="05000000000000000000" pitchFamily="2" charset="2"/>
              <a:buChar char="v"/>
            </a:pPr>
            <a:r>
              <a:rPr lang="en-US" sz="2800" dirty="0">
                <a:cs typeface="Calibri"/>
              </a:rPr>
              <a:t>Successful in terms of reducing misclassification of data.</a:t>
            </a:r>
          </a:p>
          <a:p>
            <a:pPr indent="-457200">
              <a:lnSpc>
                <a:spcPct val="150000"/>
              </a:lnSpc>
              <a:buFont typeface="Wingdings" panose="05000000000000000000" pitchFamily="2" charset="2"/>
              <a:buChar char="v"/>
            </a:pPr>
            <a:r>
              <a:rPr lang="en-US" sz="2800" dirty="0">
                <a:cs typeface="Calibri"/>
              </a:rPr>
              <a:t>Achieved better AUC and sensitivity.</a:t>
            </a:r>
          </a:p>
          <a:p>
            <a:pPr indent="-457200">
              <a:lnSpc>
                <a:spcPct val="150000"/>
              </a:lnSpc>
              <a:buFont typeface="Wingdings" panose="05000000000000000000" pitchFamily="2" charset="2"/>
              <a:buChar char="v"/>
            </a:pPr>
            <a:endParaRPr lang="en-US" sz="2800" dirty="0">
              <a:cs typeface="Calibri"/>
            </a:endParaRPr>
          </a:p>
        </p:txBody>
      </p:sp>
    </p:spTree>
    <p:extLst>
      <p:ext uri="{BB962C8B-B14F-4D97-AF65-F5344CB8AC3E}">
        <p14:creationId xmlns:p14="http://schemas.microsoft.com/office/powerpoint/2010/main" val="74585200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321561-5D6B-4940-BC41-C2DF0B85DDE3}"/>
              </a:ext>
            </a:extLst>
          </p:cNvPr>
          <p:cNvSpPr>
            <a:spLocks noGrp="1"/>
          </p:cNvSpPr>
          <p:nvPr>
            <p:ph type="title"/>
          </p:nvPr>
        </p:nvSpPr>
        <p:spPr/>
        <p:txBody>
          <a:bodyPr/>
          <a:lstStyle/>
          <a:p>
            <a:r>
              <a:rPr lang="en-US" dirty="0"/>
              <a:t>                </a:t>
            </a:r>
            <a:r>
              <a:rPr lang="en-US" sz="6000" dirty="0"/>
              <a:t>Thank You</a:t>
            </a:r>
            <a:endParaRPr lang="en-IN" sz="6000" dirty="0"/>
          </a:p>
        </p:txBody>
      </p:sp>
    </p:spTree>
    <p:extLst>
      <p:ext uri="{BB962C8B-B14F-4D97-AF65-F5344CB8AC3E}">
        <p14:creationId xmlns:p14="http://schemas.microsoft.com/office/powerpoint/2010/main" val="25417718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4" descr="A chart of symptoms and a few steps&#10;&#10;Description automatically generated with medium confidence">
            <a:extLst>
              <a:ext uri="{FF2B5EF4-FFF2-40B4-BE49-F238E27FC236}">
                <a16:creationId xmlns:a16="http://schemas.microsoft.com/office/drawing/2014/main" id="{13906A51-23BD-5CBC-DE76-4464B38019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281" y="186613"/>
            <a:ext cx="11812555" cy="6493852"/>
          </a:xfrm>
          <a:prstGeom prst="rect">
            <a:avLst/>
          </a:prstGeom>
        </p:spPr>
      </p:pic>
    </p:spTree>
    <p:extLst>
      <p:ext uri="{BB962C8B-B14F-4D97-AF65-F5344CB8AC3E}">
        <p14:creationId xmlns:p14="http://schemas.microsoft.com/office/powerpoint/2010/main" val="26365058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549C499-126F-69DA-293B-A2420678AF86}"/>
              </a:ext>
            </a:extLst>
          </p:cNvPr>
          <p:cNvSpPr>
            <a:spLocks noGrp="1"/>
          </p:cNvSpPr>
          <p:nvPr>
            <p:ph type="title"/>
          </p:nvPr>
        </p:nvSpPr>
        <p:spPr>
          <a:xfrm>
            <a:off x="415600" y="53341"/>
            <a:ext cx="5918698" cy="763600"/>
          </a:xfrm>
        </p:spPr>
        <p:txBody>
          <a:bodyPr>
            <a:noAutofit/>
          </a:bodyPr>
          <a:lstStyle/>
          <a:p>
            <a:r>
              <a:rPr lang="en-US" sz="4800" u="sng" dirty="0">
                <a:cs typeface="Calibri Light"/>
              </a:rPr>
              <a:t>Literature Review :</a:t>
            </a:r>
            <a:endParaRPr lang="en-US" sz="4800" u="sng" dirty="0"/>
          </a:p>
        </p:txBody>
      </p:sp>
      <p:sp>
        <p:nvSpPr>
          <p:cNvPr id="7" name="Content Placeholder 2">
            <a:extLst>
              <a:ext uri="{FF2B5EF4-FFF2-40B4-BE49-F238E27FC236}">
                <a16:creationId xmlns:a16="http://schemas.microsoft.com/office/drawing/2014/main" id="{44A54C92-4002-69B5-ED29-05C3ADF715A6}"/>
              </a:ext>
            </a:extLst>
          </p:cNvPr>
          <p:cNvSpPr>
            <a:spLocks noGrp="1"/>
          </p:cNvSpPr>
          <p:nvPr>
            <p:ph idx="1"/>
          </p:nvPr>
        </p:nvSpPr>
        <p:spPr>
          <a:xfrm>
            <a:off x="415600" y="1151400"/>
            <a:ext cx="11360800" cy="4555200"/>
          </a:xfrm>
        </p:spPr>
        <p:txBody>
          <a:bodyPr vert="horz" lIns="91440" tIns="45720" rIns="91440" bIns="45720" rtlCol="0" anchor="t">
            <a:normAutofit fontScale="92500"/>
          </a:bodyPr>
          <a:lstStyle/>
          <a:p>
            <a:r>
              <a:rPr lang="en-US" sz="2400" b="0" i="0" u="none" strike="noStrike" cap="none" dirty="0">
                <a:solidFill>
                  <a:schemeClr val="bg1"/>
                </a:solidFill>
                <a:effectLst/>
                <a:latin typeface="Lato" panose="020F0502020204030203" pitchFamily="34" charset="0"/>
                <a:ea typeface="Lato" panose="020F0502020204030203" pitchFamily="34" charset="0"/>
                <a:cs typeface="Lato" panose="020F0502020204030203" pitchFamily="34" charset="0"/>
                <a:sym typeface="Arial"/>
              </a:rPr>
              <a:t>Deep Learning-based Early Parkinson's Disease Detection from Brain MRI Image(2023)</a:t>
            </a:r>
          </a:p>
          <a:p>
            <a:pPr marL="146050" indent="0">
              <a:buNone/>
            </a:pPr>
            <a:endParaRPr lang="en-US" sz="2400" b="0" i="0" u="none" strike="noStrike" cap="none" dirty="0">
              <a:solidFill>
                <a:schemeClr val="bg1"/>
              </a:solidFill>
              <a:effectLst/>
              <a:latin typeface="Lato" panose="020F0502020204030203" pitchFamily="34" charset="0"/>
              <a:ea typeface="Lato" panose="020F0502020204030203" pitchFamily="34" charset="0"/>
              <a:cs typeface="Lato" panose="020F0502020204030203" pitchFamily="34" charset="0"/>
              <a:sym typeface="Arial"/>
            </a:endParaRPr>
          </a:p>
          <a:p>
            <a:pPr lvl="1"/>
            <a:r>
              <a:rPr lang="en" sz="2400" dirty="0">
                <a:solidFill>
                  <a:schemeClr val="bg1"/>
                </a:solidFill>
                <a:latin typeface="Lato" panose="020F0502020204030203" pitchFamily="34" charset="0"/>
                <a:ea typeface="Lato" panose="020F0502020204030203" pitchFamily="34" charset="0"/>
                <a:cs typeface="Lato" panose="020F0502020204030203" pitchFamily="34" charset="0"/>
              </a:rPr>
              <a:t>Paper is to evaluate the performance of different deeplearn in </a:t>
            </a:r>
            <a:r>
              <a:rPr lang="en-IN" sz="2400" b="0" i="0" u="none" strike="noStrike" cap="none" dirty="0">
                <a:solidFill>
                  <a:schemeClr val="bg1"/>
                </a:solidFill>
                <a:effectLst/>
                <a:latin typeface="Lato" panose="020F0502020204030203" pitchFamily="34" charset="0"/>
                <a:ea typeface="Lato" panose="020F0502020204030203" pitchFamily="34" charset="0"/>
                <a:cs typeface="Lato" panose="020F0502020204030203" pitchFamily="34" charset="0"/>
                <a:sym typeface="Arial"/>
              </a:rPr>
              <a:t>The dataset used in the paper is MRI data from the PPMI dataset, consisting of brain scans from both Parkinson's disease patients and healthy controls.</a:t>
            </a:r>
            <a:r>
              <a:rPr lang="en" sz="2400" dirty="0">
                <a:solidFill>
                  <a:schemeClr val="bg1"/>
                </a:solidFill>
                <a:latin typeface="Lato" panose="020F0502020204030203" pitchFamily="34" charset="0"/>
                <a:ea typeface="Lato" panose="020F0502020204030203" pitchFamily="34" charset="0"/>
                <a:cs typeface="Lato" panose="020F0502020204030203" pitchFamily="34" charset="0"/>
              </a:rPr>
              <a:t>which algorithms are most effective for this task.</a:t>
            </a:r>
          </a:p>
          <a:p>
            <a:endParaRPr lang="en-IN" sz="2400" b="0" i="0" u="none" strike="noStrike" cap="none" dirty="0">
              <a:solidFill>
                <a:schemeClr val="bg1"/>
              </a:solidFill>
              <a:effectLst/>
              <a:latin typeface="Lato" panose="020F0502020204030203" pitchFamily="34" charset="0"/>
              <a:ea typeface="Lato" panose="020F0502020204030203" pitchFamily="34" charset="0"/>
              <a:cs typeface="Lato" panose="020F0502020204030203" pitchFamily="34" charset="0"/>
              <a:sym typeface="Arial"/>
            </a:endParaRPr>
          </a:p>
          <a:p>
            <a:pPr lvl="1"/>
            <a:r>
              <a:rPr lang="en-IN" sz="2400" b="0" i="0" u="none" strike="noStrike" cap="none" dirty="0">
                <a:solidFill>
                  <a:schemeClr val="bg1"/>
                </a:solidFill>
                <a:effectLst/>
                <a:latin typeface="Lato" panose="020F0502020204030203" pitchFamily="34" charset="0"/>
                <a:ea typeface="Lato" panose="020F0502020204030203" pitchFamily="34" charset="0"/>
                <a:cs typeface="Lato" panose="020F0502020204030203" pitchFamily="34" charset="0"/>
                <a:sym typeface="Arial"/>
              </a:rPr>
              <a:t>2,041 T1-weighted MRI datasets from 13 different studies. This included 1,024 datasets from PD patients and 1,017 </a:t>
            </a:r>
          </a:p>
          <a:p>
            <a:pPr marL="615950" lvl="1" indent="0">
              <a:buNone/>
            </a:pPr>
            <a:endParaRPr lang="en-IN" sz="2400" b="0" i="0" u="none" strike="noStrike" cap="none" dirty="0">
              <a:solidFill>
                <a:schemeClr val="bg1"/>
              </a:solidFill>
              <a:effectLst/>
              <a:latin typeface="Lato" panose="020F0502020204030203" pitchFamily="34" charset="0"/>
              <a:ea typeface="Lato" panose="020F0502020204030203" pitchFamily="34" charset="0"/>
              <a:cs typeface="Lato" panose="020F0502020204030203" pitchFamily="34" charset="0"/>
              <a:sym typeface="Arial"/>
            </a:endParaRPr>
          </a:p>
          <a:p>
            <a:pPr lvl="1"/>
            <a:r>
              <a:rPr lang="en-US" sz="2400" dirty="0">
                <a:solidFill>
                  <a:schemeClr val="bg1"/>
                </a:solidFill>
                <a:latin typeface="Lato" panose="020F0502020204030203" pitchFamily="34" charset="0"/>
                <a:ea typeface="Lato" panose="020F0502020204030203" pitchFamily="34" charset="0"/>
                <a:cs typeface="Lato" panose="020F0502020204030203" pitchFamily="34" charset="0"/>
                <a:sym typeface="Arial"/>
              </a:rPr>
              <a:t>N</a:t>
            </a:r>
            <a:r>
              <a:rPr lang="en-US" sz="2400" b="0" i="0" u="none" strike="noStrike" cap="none" dirty="0">
                <a:solidFill>
                  <a:schemeClr val="bg1"/>
                </a:solidFill>
                <a:effectLst/>
                <a:latin typeface="Lato" panose="020F0502020204030203" pitchFamily="34" charset="0"/>
                <a:ea typeface="Lato" panose="020F0502020204030203" pitchFamily="34" charset="0"/>
                <a:cs typeface="Lato" panose="020F0502020204030203" pitchFamily="34" charset="0"/>
                <a:sym typeface="Arial"/>
              </a:rPr>
              <a:t>etwork (CNN) model achieved an accuracy of 97.3%</a:t>
            </a:r>
            <a:endParaRPr lang="en-US" sz="2400" dirty="0">
              <a:solidFill>
                <a:schemeClr val="bg1"/>
              </a:solidFill>
              <a:latin typeface="Lato" panose="020F0502020204030203" pitchFamily="34" charset="0"/>
              <a:ea typeface="Lato" panose="020F0502020204030203" pitchFamily="34" charset="0"/>
              <a:cs typeface="Lato" panose="020F0502020204030203" pitchFamily="34" charset="0"/>
            </a:endParaRPr>
          </a:p>
          <a:p>
            <a:pPr lvl="1"/>
            <a:endParaRPr lang="en" sz="2000" dirty="0">
              <a:solidFill>
                <a:schemeClr val="bg1"/>
              </a:solidFill>
              <a:latin typeface="Lato" panose="020F0502020204030203" pitchFamily="34" charset="0"/>
              <a:ea typeface="Lato" panose="020F0502020204030203" pitchFamily="34" charset="0"/>
              <a:cs typeface="Lato" panose="020F0502020204030203" pitchFamily="34" charset="0"/>
            </a:endParaRPr>
          </a:p>
          <a:p>
            <a:pPr lvl="1"/>
            <a:endParaRPr lang="en-US" sz="1400" dirty="0">
              <a:solidFill>
                <a:schemeClr val="bg1"/>
              </a:solidFill>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11714085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44A54C92-4002-69B5-ED29-05C3ADF715A6}"/>
              </a:ext>
            </a:extLst>
          </p:cNvPr>
          <p:cNvSpPr>
            <a:spLocks noGrp="1"/>
          </p:cNvSpPr>
          <p:nvPr>
            <p:ph idx="1"/>
          </p:nvPr>
        </p:nvSpPr>
        <p:spPr>
          <a:xfrm>
            <a:off x="415600" y="1151400"/>
            <a:ext cx="11360800" cy="4555200"/>
          </a:xfrm>
        </p:spPr>
        <p:txBody>
          <a:bodyPr vert="horz" lIns="91440" tIns="45720" rIns="91440" bIns="45720" rtlCol="0" anchor="t">
            <a:normAutofit fontScale="92500" lnSpcReduction="10000"/>
          </a:bodyPr>
          <a:lstStyle/>
          <a:p>
            <a:r>
              <a:rPr lang="en-US" sz="2400" b="0" i="0" u="none" strike="noStrike" cap="none" dirty="0">
                <a:solidFill>
                  <a:schemeClr val="bg1"/>
                </a:solidFill>
                <a:effectLst/>
                <a:latin typeface="Lato" panose="020F0502020204030203" pitchFamily="34" charset="0"/>
                <a:ea typeface="Lato" panose="020F0502020204030203" pitchFamily="34" charset="0"/>
                <a:cs typeface="Lato" panose="020F0502020204030203" pitchFamily="34" charset="0"/>
                <a:sym typeface="Arial"/>
              </a:rPr>
              <a:t>Parkinson Disease Diagnosis and Severity Rating Prediction Based on Gait analysis using Deep Learning</a:t>
            </a:r>
          </a:p>
          <a:p>
            <a:pPr marL="146050" indent="0">
              <a:buNone/>
            </a:pPr>
            <a:endParaRPr lang="en-US" sz="2400" b="0" i="0" u="none" strike="noStrike" cap="none" dirty="0">
              <a:solidFill>
                <a:schemeClr val="bg1"/>
              </a:solidFill>
              <a:effectLst/>
              <a:latin typeface="Lato" panose="020F0502020204030203" pitchFamily="34" charset="0"/>
              <a:ea typeface="Lato" panose="020F0502020204030203" pitchFamily="34" charset="0"/>
              <a:cs typeface="Lato" panose="020F0502020204030203" pitchFamily="34" charset="0"/>
              <a:sym typeface="Arial"/>
            </a:endParaRPr>
          </a:p>
          <a:p>
            <a:pPr lvl="1"/>
            <a:r>
              <a:rPr lang="en" sz="2400" dirty="0">
                <a:solidFill>
                  <a:schemeClr val="bg1"/>
                </a:solidFill>
                <a:latin typeface="Lato" panose="020F0502020204030203" pitchFamily="34" charset="0"/>
                <a:ea typeface="Lato" panose="020F0502020204030203" pitchFamily="34" charset="0"/>
                <a:cs typeface="Lato" panose="020F0502020204030203" pitchFamily="34" charset="0"/>
              </a:rPr>
              <a:t>Paper is to evaluate the performance of different deeplearn in classifying Parkinson's Disease on </a:t>
            </a:r>
            <a:r>
              <a:rPr lang="en-IN" sz="2400" b="0" i="0" u="none" strike="noStrike" cap="none" dirty="0">
                <a:solidFill>
                  <a:schemeClr val="bg1"/>
                </a:solidFill>
                <a:effectLst/>
                <a:latin typeface="Lato" panose="020F0502020204030203" pitchFamily="34" charset="0"/>
                <a:ea typeface="Lato" panose="020F0502020204030203" pitchFamily="34" charset="0"/>
                <a:cs typeface="Lato" panose="020F0502020204030203" pitchFamily="34" charset="0"/>
                <a:sym typeface="Arial"/>
              </a:rPr>
              <a:t>normal walking, treadmill walking, and rhythmic auditory walking</a:t>
            </a:r>
            <a:r>
              <a:rPr lang="en" sz="2400" dirty="0">
                <a:solidFill>
                  <a:schemeClr val="bg1"/>
                </a:solidFill>
                <a:latin typeface="Lato" panose="020F0502020204030203" pitchFamily="34" charset="0"/>
                <a:ea typeface="Lato" panose="020F0502020204030203" pitchFamily="34" charset="0"/>
                <a:cs typeface="Lato" panose="020F0502020204030203" pitchFamily="34" charset="0"/>
              </a:rPr>
              <a:t>) using </a:t>
            </a:r>
            <a:r>
              <a:rPr lang="en-IN" sz="2400" b="0" i="0" u="none" strike="noStrike" cap="none" dirty="0">
                <a:solidFill>
                  <a:schemeClr val="bg1"/>
                </a:solidFill>
                <a:effectLst/>
                <a:latin typeface="Lato" panose="020F0502020204030203" pitchFamily="34" charset="0"/>
                <a:ea typeface="Lato" panose="020F0502020204030203" pitchFamily="34" charset="0"/>
                <a:cs typeface="Lato" panose="020F0502020204030203" pitchFamily="34" charset="0"/>
                <a:sym typeface="Arial"/>
              </a:rPr>
              <a:t>gait pattern </a:t>
            </a:r>
            <a:r>
              <a:rPr lang="en" sz="2400" dirty="0">
                <a:solidFill>
                  <a:schemeClr val="bg1"/>
                </a:solidFill>
                <a:latin typeface="Lato" panose="020F0502020204030203" pitchFamily="34" charset="0"/>
                <a:ea typeface="Lato" panose="020F0502020204030203" pitchFamily="34" charset="0"/>
                <a:cs typeface="Lato" panose="020F0502020204030203" pitchFamily="34" charset="0"/>
              </a:rPr>
              <a:t>focus on identifying which algorithms are most effective for this task.</a:t>
            </a:r>
          </a:p>
          <a:p>
            <a:pPr marL="615950" lvl="1" indent="0">
              <a:buNone/>
            </a:pPr>
            <a:endParaRPr lang="en" sz="2400" dirty="0">
              <a:solidFill>
                <a:schemeClr val="bg1"/>
              </a:solidFill>
              <a:latin typeface="Lato" panose="020F0502020204030203" pitchFamily="34" charset="0"/>
              <a:ea typeface="Lato" panose="020F0502020204030203" pitchFamily="34" charset="0"/>
              <a:cs typeface="Lato" panose="020F0502020204030203" pitchFamily="34" charset="0"/>
            </a:endParaRPr>
          </a:p>
          <a:p>
            <a:pPr lvl="1"/>
            <a:r>
              <a:rPr lang="en-IN" sz="2400" b="0" i="0" u="none" strike="noStrike" cap="none" dirty="0">
                <a:solidFill>
                  <a:schemeClr val="bg1"/>
                </a:solidFill>
                <a:effectLst/>
                <a:latin typeface="Lato" panose="020F0502020204030203" pitchFamily="34" charset="0"/>
                <a:ea typeface="Lato" panose="020F0502020204030203" pitchFamily="34" charset="0"/>
                <a:cs typeface="Lato" panose="020F0502020204030203" pitchFamily="34" charset="0"/>
                <a:sym typeface="Arial"/>
              </a:rPr>
              <a:t>166 participants. f93 respondents (PD)  3 healthy individuals</a:t>
            </a:r>
          </a:p>
          <a:p>
            <a:pPr marL="615950" lvl="1" indent="0">
              <a:buNone/>
            </a:pPr>
            <a:endParaRPr lang="en-IN" sz="2400" b="0" i="0" u="none" strike="noStrike" cap="none" dirty="0">
              <a:solidFill>
                <a:schemeClr val="bg1"/>
              </a:solidFill>
              <a:latin typeface="Lato" panose="020F0502020204030203" pitchFamily="34" charset="0"/>
              <a:ea typeface="Lato" panose="020F0502020204030203" pitchFamily="34" charset="0"/>
              <a:cs typeface="Lato" panose="020F0502020204030203" pitchFamily="34" charset="0"/>
              <a:sym typeface="Arial"/>
            </a:endParaRPr>
          </a:p>
          <a:p>
            <a:pPr lvl="1"/>
            <a:r>
              <a:rPr lang="en-IN" sz="2400" b="0" i="0" u="none" strike="noStrike" cap="none" dirty="0">
                <a:solidFill>
                  <a:schemeClr val="bg1"/>
                </a:solidFill>
                <a:effectLst/>
                <a:latin typeface="Lato" panose="020F0502020204030203" pitchFamily="34" charset="0"/>
                <a:ea typeface="Lato" panose="020F0502020204030203" pitchFamily="34" charset="0"/>
                <a:cs typeface="Lato" panose="020F0502020204030203" pitchFamily="34" charset="0"/>
                <a:sym typeface="Arial"/>
              </a:rPr>
              <a:t>The paper achieved a classification accuracy of 99% for Parkinson’s Disease classification using the Convolutional Neural Network (CNN) </a:t>
            </a:r>
            <a:endParaRPr lang="en-US" sz="2400" dirty="0">
              <a:solidFill>
                <a:schemeClr val="bg1"/>
              </a:solidFill>
              <a:latin typeface="Lato" panose="020F0502020204030203" pitchFamily="34" charset="0"/>
              <a:ea typeface="Lato" panose="020F0502020204030203" pitchFamily="34" charset="0"/>
              <a:cs typeface="Lato" panose="020F0502020204030203" pitchFamily="34" charset="0"/>
            </a:endParaRPr>
          </a:p>
          <a:p>
            <a:pPr lvl="1"/>
            <a:endParaRPr lang="en" sz="2000" dirty="0">
              <a:solidFill>
                <a:schemeClr val="bg1"/>
              </a:solidFill>
              <a:latin typeface="Times New Roman" panose="02020603050405020304" pitchFamily="18" charset="0"/>
              <a:cs typeface="Times New Roman" panose="02020603050405020304" pitchFamily="18" charset="0"/>
            </a:endParaRPr>
          </a:p>
          <a:p>
            <a:pPr lvl="1"/>
            <a:endParaRPr lang="en-US" sz="1400" dirty="0">
              <a:solidFill>
                <a:schemeClr val="bg1"/>
              </a:solidFill>
              <a:latin typeface="Times New Roman" panose="02020603050405020304" pitchFamily="18" charset="0"/>
              <a:cs typeface="Times New Roman" panose="02020603050405020304" pitchFamily="18" charset="0"/>
            </a:endParaRPr>
          </a:p>
          <a:p>
            <a:pPr marL="146050" indent="0">
              <a:buNone/>
            </a:pPr>
            <a:endParaRPr lang="en-US" sz="2400" dirty="0">
              <a:ea typeface="+mn-lt"/>
              <a:cs typeface="+mn-lt"/>
            </a:endParaRPr>
          </a:p>
        </p:txBody>
      </p:sp>
    </p:spTree>
    <p:extLst>
      <p:ext uri="{BB962C8B-B14F-4D97-AF65-F5344CB8AC3E}">
        <p14:creationId xmlns:p14="http://schemas.microsoft.com/office/powerpoint/2010/main" val="13828892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13DE6-5EB4-D978-D0F2-166B3042B3C3}"/>
              </a:ext>
            </a:extLst>
          </p:cNvPr>
          <p:cNvSpPr>
            <a:spLocks noGrp="1"/>
          </p:cNvSpPr>
          <p:nvPr>
            <p:ph type="title"/>
          </p:nvPr>
        </p:nvSpPr>
        <p:spPr>
          <a:xfrm>
            <a:off x="415600" y="188633"/>
            <a:ext cx="11360800" cy="763600"/>
          </a:xfrm>
        </p:spPr>
        <p:txBody>
          <a:bodyPr>
            <a:noAutofit/>
          </a:bodyPr>
          <a:lstStyle/>
          <a:p>
            <a:r>
              <a:rPr lang="en-US" sz="4800" u="sng" dirty="0">
                <a:cs typeface="Calibri Light"/>
              </a:rPr>
              <a:t>Proposed Problem Statement :</a:t>
            </a:r>
            <a:endParaRPr lang="en-US" sz="4800" u="sng" dirty="0"/>
          </a:p>
        </p:txBody>
      </p:sp>
      <p:sp>
        <p:nvSpPr>
          <p:cNvPr id="3" name="Content Placeholder 2">
            <a:extLst>
              <a:ext uri="{FF2B5EF4-FFF2-40B4-BE49-F238E27FC236}">
                <a16:creationId xmlns:a16="http://schemas.microsoft.com/office/drawing/2014/main" id="{2BB5753A-EBD9-0433-703D-60873823F9F1}"/>
              </a:ext>
            </a:extLst>
          </p:cNvPr>
          <p:cNvSpPr>
            <a:spLocks noGrp="1"/>
          </p:cNvSpPr>
          <p:nvPr>
            <p:ph idx="1"/>
          </p:nvPr>
        </p:nvSpPr>
        <p:spPr/>
        <p:txBody>
          <a:bodyPr vert="horz" lIns="91440" tIns="45720" rIns="91440" bIns="45720" rtlCol="0" anchor="t">
            <a:normAutofit/>
          </a:bodyPr>
          <a:lstStyle/>
          <a:p>
            <a:pPr marL="146050" indent="0" algn="ctr">
              <a:buNone/>
            </a:pPr>
            <a:r>
              <a:rPr lang="en-US" sz="3600" dirty="0">
                <a:ea typeface="+mn-lt"/>
                <a:cs typeface="+mn-lt"/>
              </a:rPr>
              <a:t>“Enhancement of PD diagnosis and early detection using Multi-modal data.”</a:t>
            </a:r>
          </a:p>
          <a:p>
            <a:pPr marL="146050" indent="0" algn="ctr">
              <a:buNone/>
            </a:pPr>
            <a:endParaRPr lang="en-US" sz="3600" dirty="0">
              <a:ea typeface="+mn-lt"/>
              <a:cs typeface="+mn-lt"/>
            </a:endParaRPr>
          </a:p>
          <a:p>
            <a:r>
              <a:rPr lang="en-US" sz="2800" dirty="0">
                <a:ea typeface="+mn-lt"/>
                <a:cs typeface="+mn-lt"/>
              </a:rPr>
              <a:t>Combine Gait analysis data features with PPMI data.</a:t>
            </a:r>
          </a:p>
          <a:p>
            <a:r>
              <a:rPr lang="en-US" sz="2800" dirty="0">
                <a:ea typeface="+mn-lt"/>
                <a:cs typeface="+mn-lt"/>
              </a:rPr>
              <a:t>Create a end to end </a:t>
            </a:r>
            <a:r>
              <a:rPr lang="en-US" sz="2800" b="1" i="1" dirty="0">
                <a:ea typeface="+mn-lt"/>
                <a:cs typeface="+mn-lt"/>
              </a:rPr>
              <a:t>Multi-Modal</a:t>
            </a:r>
            <a:r>
              <a:rPr lang="en-US" sz="2800" dirty="0">
                <a:ea typeface="+mn-lt"/>
                <a:cs typeface="+mn-lt"/>
              </a:rPr>
              <a:t> architecture</a:t>
            </a:r>
          </a:p>
          <a:p>
            <a:pPr algn="just"/>
            <a:r>
              <a:rPr lang="en-US" sz="2800" dirty="0">
                <a:ea typeface="+mn-lt"/>
                <a:cs typeface="+mn-lt"/>
              </a:rPr>
              <a:t>Validate and optimize the model. </a:t>
            </a:r>
          </a:p>
          <a:p>
            <a:pPr algn="just"/>
            <a:r>
              <a:rPr lang="en-US" sz="2800" dirty="0">
                <a:ea typeface="+mn-lt"/>
                <a:cs typeface="+mn-lt"/>
              </a:rPr>
              <a:t>Compare with previous experiment on Gait and PPMI data.</a:t>
            </a:r>
          </a:p>
          <a:p>
            <a:endParaRPr lang="en-US" sz="3200" dirty="0">
              <a:ea typeface="+mn-lt"/>
              <a:cs typeface="+mn-lt"/>
            </a:endParaRPr>
          </a:p>
          <a:p>
            <a:pPr marL="0" indent="0">
              <a:buNone/>
            </a:pPr>
            <a:endParaRPr lang="en-US" dirty="0">
              <a:cs typeface="Calibri"/>
            </a:endParaRPr>
          </a:p>
        </p:txBody>
      </p:sp>
    </p:spTree>
    <p:extLst>
      <p:ext uri="{BB962C8B-B14F-4D97-AF65-F5344CB8AC3E}">
        <p14:creationId xmlns:p14="http://schemas.microsoft.com/office/powerpoint/2010/main" val="19660492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97F532-6D12-75DA-0FDF-2B28ED6AB32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82279D0-30A8-80B9-733D-D2178FCE6C72}"/>
              </a:ext>
            </a:extLst>
          </p:cNvPr>
          <p:cNvSpPr>
            <a:spLocks noGrp="1"/>
          </p:cNvSpPr>
          <p:nvPr>
            <p:ph type="title"/>
          </p:nvPr>
        </p:nvSpPr>
        <p:spPr>
          <a:xfrm>
            <a:off x="415600" y="222306"/>
            <a:ext cx="11360800" cy="763600"/>
          </a:xfrm>
        </p:spPr>
        <p:txBody>
          <a:bodyPr>
            <a:noAutofit/>
          </a:bodyPr>
          <a:lstStyle/>
          <a:p>
            <a:r>
              <a:rPr lang="en-US" sz="4800" u="sng" dirty="0">
                <a:cs typeface="Calibri Light"/>
              </a:rPr>
              <a:t>Datasets :</a:t>
            </a:r>
            <a:endParaRPr lang="en-US" sz="4800" u="sng" dirty="0"/>
          </a:p>
        </p:txBody>
      </p:sp>
      <p:sp>
        <p:nvSpPr>
          <p:cNvPr id="3" name="Content Placeholder 2">
            <a:extLst>
              <a:ext uri="{FF2B5EF4-FFF2-40B4-BE49-F238E27FC236}">
                <a16:creationId xmlns:a16="http://schemas.microsoft.com/office/drawing/2014/main" id="{88398F57-1F1A-6849-5504-5158A185A9F9}"/>
              </a:ext>
            </a:extLst>
          </p:cNvPr>
          <p:cNvSpPr>
            <a:spLocks noGrp="1"/>
          </p:cNvSpPr>
          <p:nvPr>
            <p:ph idx="1"/>
          </p:nvPr>
        </p:nvSpPr>
        <p:spPr>
          <a:xfrm>
            <a:off x="415600" y="1310426"/>
            <a:ext cx="11360800" cy="4555200"/>
          </a:xfrm>
        </p:spPr>
        <p:txBody>
          <a:bodyPr vert="horz" lIns="91440" tIns="45720" rIns="91440" bIns="45720" rtlCol="0" anchor="t">
            <a:noAutofit/>
          </a:bodyPr>
          <a:lstStyle/>
          <a:p>
            <a:pPr>
              <a:buFont typeface="Wingdings" panose="05000000000000000000" pitchFamily="2" charset="2"/>
              <a:buChar char="v"/>
            </a:pPr>
            <a:r>
              <a:rPr lang="en-US" sz="3200" dirty="0">
                <a:ea typeface="+mn-lt"/>
                <a:cs typeface="+mn-lt"/>
              </a:rPr>
              <a:t>Gait Analysis Data</a:t>
            </a:r>
          </a:p>
          <a:p>
            <a:pPr lvl="1">
              <a:buFont typeface="Wingdings" panose="05000000000000000000" pitchFamily="2" charset="2"/>
              <a:buChar char="v"/>
            </a:pPr>
            <a:r>
              <a:rPr lang="en-US" sz="2200" dirty="0" err="1">
                <a:ea typeface="+mn-lt"/>
                <a:cs typeface="+mn-lt"/>
              </a:rPr>
              <a:t>Physionet</a:t>
            </a:r>
            <a:r>
              <a:rPr lang="en-US" sz="2200" dirty="0">
                <a:ea typeface="+mn-lt"/>
                <a:cs typeface="+mn-lt"/>
              </a:rPr>
              <a:t> Gait database contains gait analysis data of 93 individuals with Parkinson's Disease (PD) and 73 healthy control individuals.</a:t>
            </a:r>
          </a:p>
          <a:p>
            <a:pPr lvl="1">
              <a:buFont typeface="Wingdings" panose="05000000000000000000" pitchFamily="2" charset="2"/>
              <a:buChar char="v"/>
            </a:pPr>
            <a:r>
              <a:rPr lang="en-US" sz="2200" dirty="0">
                <a:ea typeface="+mn-lt"/>
                <a:cs typeface="+mn-lt"/>
              </a:rPr>
              <a:t>The PD group has a mean age of 66.3 years, with 63% male patients, while the control group also has a mean age of 66.3 years, with 55% male patients.</a:t>
            </a:r>
          </a:p>
          <a:p>
            <a:pPr lvl="1">
              <a:buFont typeface="Wingdings" panose="05000000000000000000" pitchFamily="2" charset="2"/>
              <a:buChar char="v"/>
            </a:pPr>
            <a:r>
              <a:rPr lang="en-US" sz="2200" dirty="0">
                <a:ea typeface="+mn-lt"/>
                <a:cs typeface="+mn-lt"/>
              </a:rPr>
              <a:t>The database records the vertical force applied to the ground by subjects as they walk in a normal fashion for nearly 2 minutes on plain ground.</a:t>
            </a:r>
          </a:p>
          <a:p>
            <a:pPr lvl="1">
              <a:buFont typeface="Wingdings" panose="05000000000000000000" pitchFamily="2" charset="2"/>
              <a:buChar char="v"/>
            </a:pPr>
            <a:r>
              <a:rPr lang="en-US" sz="2200" dirty="0">
                <a:ea typeface="+mn-lt"/>
                <a:cs typeface="+mn-lt"/>
              </a:rPr>
              <a:t>Each foot has eight sensors measuring force as a function </a:t>
            </a:r>
            <a:r>
              <a:rPr lang="en-US" sz="2200">
                <a:ea typeface="+mn-lt"/>
                <a:cs typeface="+mn-lt"/>
              </a:rPr>
              <a:t>of time</a:t>
            </a:r>
          </a:p>
          <a:p>
            <a:pPr lvl="1">
              <a:buFont typeface="Wingdings" panose="05000000000000000000" pitchFamily="2" charset="2"/>
              <a:buChar char="v"/>
            </a:pPr>
            <a:r>
              <a:rPr lang="en-US" sz="2200">
                <a:ea typeface="+mn-lt"/>
                <a:cs typeface="+mn-lt"/>
              </a:rPr>
              <a:t>Time </a:t>
            </a:r>
            <a:r>
              <a:rPr lang="en-US" sz="2200" dirty="0">
                <a:ea typeface="+mn-lt"/>
                <a:cs typeface="+mn-lt"/>
              </a:rPr>
              <a:t>series data is converted into a more readable format, and each sensor data is transformed into seven statistical measurements to preserve information.</a:t>
            </a:r>
          </a:p>
        </p:txBody>
      </p:sp>
    </p:spTree>
    <p:extLst>
      <p:ext uri="{BB962C8B-B14F-4D97-AF65-F5344CB8AC3E}">
        <p14:creationId xmlns:p14="http://schemas.microsoft.com/office/powerpoint/2010/main" val="34514207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13DE6-5EB4-D978-D0F2-166B3042B3C3}"/>
              </a:ext>
            </a:extLst>
          </p:cNvPr>
          <p:cNvSpPr>
            <a:spLocks noGrp="1"/>
          </p:cNvSpPr>
          <p:nvPr>
            <p:ph type="title"/>
          </p:nvPr>
        </p:nvSpPr>
        <p:spPr>
          <a:xfrm>
            <a:off x="415600" y="222306"/>
            <a:ext cx="11360800" cy="763600"/>
          </a:xfrm>
        </p:spPr>
        <p:txBody>
          <a:bodyPr>
            <a:noAutofit/>
          </a:bodyPr>
          <a:lstStyle/>
          <a:p>
            <a:r>
              <a:rPr lang="en-US" sz="4800" u="sng" dirty="0">
                <a:cs typeface="Calibri Light"/>
              </a:rPr>
              <a:t>Datasets :</a:t>
            </a:r>
            <a:endParaRPr lang="en-US" sz="4800" u="sng" dirty="0"/>
          </a:p>
        </p:txBody>
      </p:sp>
      <p:sp>
        <p:nvSpPr>
          <p:cNvPr id="3" name="Content Placeholder 2">
            <a:extLst>
              <a:ext uri="{FF2B5EF4-FFF2-40B4-BE49-F238E27FC236}">
                <a16:creationId xmlns:a16="http://schemas.microsoft.com/office/drawing/2014/main" id="{2BB5753A-EBD9-0433-703D-60873823F9F1}"/>
              </a:ext>
            </a:extLst>
          </p:cNvPr>
          <p:cNvSpPr>
            <a:spLocks noGrp="1"/>
          </p:cNvSpPr>
          <p:nvPr>
            <p:ph idx="1"/>
          </p:nvPr>
        </p:nvSpPr>
        <p:spPr>
          <a:xfrm>
            <a:off x="415600" y="1310426"/>
            <a:ext cx="11360800" cy="4555200"/>
          </a:xfrm>
        </p:spPr>
        <p:txBody>
          <a:bodyPr vert="horz" lIns="91440" tIns="45720" rIns="91440" bIns="45720" rtlCol="0" anchor="t">
            <a:noAutofit/>
          </a:bodyPr>
          <a:lstStyle/>
          <a:p>
            <a:pPr>
              <a:buFont typeface="Wingdings" panose="05000000000000000000" pitchFamily="2" charset="2"/>
              <a:buChar char="v"/>
            </a:pPr>
            <a:r>
              <a:rPr lang="en-US" sz="3200" dirty="0">
                <a:ea typeface="+mn-lt"/>
                <a:cs typeface="+mn-lt"/>
              </a:rPr>
              <a:t>Image and Clinical Data</a:t>
            </a:r>
          </a:p>
          <a:p>
            <a:pPr lvl="1">
              <a:buFont typeface="Wingdings" panose="05000000000000000000" pitchFamily="2" charset="2"/>
              <a:buChar char="v"/>
            </a:pPr>
            <a:r>
              <a:rPr lang="en-US" sz="2200" dirty="0">
                <a:ea typeface="+mn-lt"/>
                <a:cs typeface="+mn-lt"/>
              </a:rPr>
              <a:t>The PPMI database stores data in a specific format requiring examination of six clinical assessments and neuro-image data for key brain areas.</a:t>
            </a:r>
          </a:p>
          <a:p>
            <a:pPr lvl="1">
              <a:buFont typeface="Wingdings" panose="05000000000000000000" pitchFamily="2" charset="2"/>
              <a:buChar char="v"/>
            </a:pPr>
            <a:r>
              <a:rPr lang="en-US" sz="2200" dirty="0">
                <a:ea typeface="+mn-lt"/>
                <a:cs typeface="+mn-lt"/>
              </a:rPr>
              <a:t>Clinical assessments include MDS-UPDRS Part I, II, and III, MoCA, SCOPA-AUT, and UPSIT.</a:t>
            </a:r>
          </a:p>
          <a:p>
            <a:pPr lvl="1">
              <a:buFont typeface="Wingdings" panose="05000000000000000000" pitchFamily="2" charset="2"/>
              <a:buChar char="v"/>
            </a:pPr>
            <a:r>
              <a:rPr lang="en-US" sz="2200" dirty="0">
                <a:ea typeface="+mn-lt"/>
                <a:cs typeface="+mn-lt"/>
              </a:rPr>
              <a:t>666 out of 1141 participants (58.4%) underwent all clinical and diagnostic assessments, with 28.4% diagnosed with PD, 9.3% showing no evidence of dopaminergic deficits, and 62.3% being healthy.</a:t>
            </a:r>
          </a:p>
          <a:p>
            <a:pPr lvl="1">
              <a:buFont typeface="Wingdings" panose="05000000000000000000" pitchFamily="2" charset="2"/>
              <a:buChar char="v"/>
            </a:pPr>
            <a:r>
              <a:rPr lang="en-US" sz="2200" dirty="0">
                <a:ea typeface="+mn-lt"/>
                <a:cs typeface="+mn-lt"/>
              </a:rPr>
              <a:t>Clinical data collection spans 12 visits with motor assessments at three-month intervals in the first year and behavioral/cognitive assessments annually.</a:t>
            </a:r>
          </a:p>
          <a:p>
            <a:pPr lvl="1">
              <a:buFont typeface="Wingdings" panose="05000000000000000000" pitchFamily="2" charset="2"/>
              <a:buChar char="v"/>
            </a:pPr>
            <a:r>
              <a:rPr lang="en-US" sz="2200" dirty="0">
                <a:ea typeface="+mn-lt"/>
                <a:cs typeface="+mn-lt"/>
              </a:rPr>
              <a:t>Imaging data, including MRI, DTI, and DAT, were conducted at various intervals, along with blood, CSF, and urine tests at scheduled intervals.</a:t>
            </a:r>
          </a:p>
        </p:txBody>
      </p:sp>
    </p:spTree>
    <p:extLst>
      <p:ext uri="{BB962C8B-B14F-4D97-AF65-F5344CB8AC3E}">
        <p14:creationId xmlns:p14="http://schemas.microsoft.com/office/powerpoint/2010/main" val="595440479"/>
      </p:ext>
    </p:extLst>
  </p:cSld>
  <p:clrMapOvr>
    <a:masterClrMapping/>
  </p:clrMapOvr>
</p:sld>
</file>

<file path=ppt/theme/theme1.xml><?xml version="1.0" encoding="utf-8"?>
<a:theme xmlns:a="http://schemas.openxmlformats.org/drawingml/2006/main"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Untitled presentation" id="{A7C92D3B-2B5E-48F0-9BFB-604EABCBFA9E}" vid="{04CDBA99-7091-48A2-9191-D5B7479C905C}"/>
    </a:ext>
  </a:extLst>
</a:theme>
</file>

<file path=docProps/app.xml><?xml version="1.0" encoding="utf-8"?>
<Properties xmlns="http://schemas.openxmlformats.org/officeDocument/2006/extended-properties" xmlns:vt="http://schemas.openxmlformats.org/officeDocument/2006/docPropsVTypes">
  <Template>Untitled presentation</Template>
  <TotalTime>9244</TotalTime>
  <Words>2063</Words>
  <Application>Microsoft Office PowerPoint</Application>
  <PresentationFormat>Widescreen</PresentationFormat>
  <Paragraphs>163</Paragraphs>
  <Slides>32</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32</vt:i4>
      </vt:variant>
    </vt:vector>
  </HeadingPairs>
  <TitlesOfParts>
    <vt:vector size="42" baseType="lpstr">
      <vt:lpstr>Arial</vt:lpstr>
      <vt:lpstr>Calibri</vt:lpstr>
      <vt:lpstr>Calibri Light</vt:lpstr>
      <vt:lpstr>Courier New</vt:lpstr>
      <vt:lpstr>Lato</vt:lpstr>
      <vt:lpstr>Montserrat</vt:lpstr>
      <vt:lpstr>OpenSans</vt:lpstr>
      <vt:lpstr>Times New Roman</vt:lpstr>
      <vt:lpstr>Wingdings</vt:lpstr>
      <vt:lpstr>Focus</vt:lpstr>
      <vt:lpstr>Enhancement of Parkinson Disease early detection using Multi-modal data</vt:lpstr>
      <vt:lpstr>Contents :</vt:lpstr>
      <vt:lpstr>Introduction :</vt:lpstr>
      <vt:lpstr>PowerPoint Presentation</vt:lpstr>
      <vt:lpstr>Literature Review :</vt:lpstr>
      <vt:lpstr>PowerPoint Presentation</vt:lpstr>
      <vt:lpstr>Proposed Problem Statement :</vt:lpstr>
      <vt:lpstr>Datasets :</vt:lpstr>
      <vt:lpstr>Datasets :</vt:lpstr>
      <vt:lpstr>Experiment on Gait Dataset: </vt:lpstr>
      <vt:lpstr>Experiment on Gait Dataset: </vt:lpstr>
      <vt:lpstr>PowerPoint Presentation</vt:lpstr>
      <vt:lpstr>Experiment on PPMI Dataset: </vt:lpstr>
      <vt:lpstr>Experiment on PPMI Dataset: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Multi-Modality vs Single Modality Comparison :</vt:lpstr>
      <vt:lpstr>Future  Development:</vt:lpstr>
      <vt:lpstr>Conclusion:</vt:lpstr>
      <vt:lpstr>                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Nikhil</dc:creator>
  <cp:lastModifiedBy>Nikhil Sharma68</cp:lastModifiedBy>
  <cp:revision>80</cp:revision>
  <dcterms:created xsi:type="dcterms:W3CDTF">2022-04-26T11:58:33Z</dcterms:created>
  <dcterms:modified xsi:type="dcterms:W3CDTF">2024-04-26T05:22:20Z</dcterms:modified>
</cp:coreProperties>
</file>